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2" r:id="rId2"/>
    <p:sldId id="313" r:id="rId3"/>
    <p:sldId id="314" r:id="rId4"/>
    <p:sldId id="315" r:id="rId5"/>
    <p:sldId id="333" r:id="rId6"/>
    <p:sldId id="319" r:id="rId7"/>
    <p:sldId id="317" r:id="rId8"/>
    <p:sldId id="318" r:id="rId9"/>
    <p:sldId id="320" r:id="rId10"/>
    <p:sldId id="321" r:id="rId11"/>
    <p:sldId id="322" r:id="rId12"/>
    <p:sldId id="324" r:id="rId13"/>
    <p:sldId id="325" r:id="rId14"/>
    <p:sldId id="328" r:id="rId15"/>
    <p:sldId id="329" r:id="rId16"/>
    <p:sldId id="332" r:id="rId17"/>
    <p:sldId id="334" r:id="rId18"/>
    <p:sldId id="330" r:id="rId19"/>
    <p:sldId id="331" r:id="rId20"/>
    <p:sldId id="311" r:id="rId2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>
        <p:scale>
          <a:sx n="44" d="100"/>
          <a:sy n="44" d="100"/>
        </p:scale>
        <p:origin x="-1272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A98A39-1A77-4471-BEB3-6EA6AC795B1C}" type="datetimeFigureOut">
              <a:rPr lang="es-ES" smtClean="0"/>
              <a:pPr/>
              <a:t>26/11/2014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B96613-7447-40E5-8513-6912C2785235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Rectángulo"/>
          <p:cNvSpPr/>
          <p:nvPr/>
        </p:nvSpPr>
        <p:spPr>
          <a:xfrm>
            <a:off x="251520" y="1124744"/>
            <a:ext cx="81369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2">
                    <a:lumMod val="10000"/>
                  </a:schemeClr>
                </a:solidFill>
                <a:latin typeface="Adobe Caslon Pro Bold" pitchFamily="18" charset="0"/>
              </a:rPr>
              <a:t>ORALIA CRUZ </a:t>
            </a:r>
            <a:r>
              <a:rPr lang="es-ES" sz="3200" b="1" dirty="0" err="1" smtClean="0">
                <a:solidFill>
                  <a:schemeClr val="bg2">
                    <a:lumMod val="10000"/>
                  </a:schemeClr>
                </a:solidFill>
                <a:latin typeface="Adobe Caslon Pro Bold" pitchFamily="18" charset="0"/>
              </a:rPr>
              <a:t>CRUZ</a:t>
            </a:r>
            <a:endParaRPr lang="es-ES" sz="3200" b="1" dirty="0" smtClean="0">
              <a:solidFill>
                <a:schemeClr val="bg2">
                  <a:lumMod val="10000"/>
                </a:schemeClr>
              </a:solidFill>
              <a:latin typeface="Adobe Caslon Pro Bold" pitchFamily="18" charset="0"/>
            </a:endParaRPr>
          </a:p>
          <a:p>
            <a:pPr algn="ctr"/>
            <a:r>
              <a:rPr lang="es-ES" sz="3200" b="1" dirty="0" smtClean="0">
                <a:solidFill>
                  <a:schemeClr val="bg2">
                    <a:lumMod val="10000"/>
                  </a:schemeClr>
                </a:solidFill>
                <a:latin typeface="Adobe Caslon Pro Bold" pitchFamily="18" charset="0"/>
              </a:rPr>
              <a:t>CENTRO DE EDUCACIÓN PREESCOLAR INDÍGENA: “NARCISO MENDOZA”</a:t>
            </a:r>
          </a:p>
          <a:p>
            <a:pPr algn="ctr"/>
            <a:r>
              <a:rPr lang="es-ES" sz="3200" b="1" dirty="0" smtClean="0">
                <a:solidFill>
                  <a:schemeClr val="bg2">
                    <a:lumMod val="10000"/>
                  </a:schemeClr>
                </a:solidFill>
                <a:latin typeface="Adobe Caslon Pro Bold" pitchFamily="18" charset="0"/>
              </a:rPr>
              <a:t>CLAVE: 07DCC1016S</a:t>
            </a:r>
          </a:p>
          <a:p>
            <a:pPr algn="ctr"/>
            <a:r>
              <a:rPr lang="es-ES" sz="3200" b="1" dirty="0" smtClean="0">
                <a:solidFill>
                  <a:schemeClr val="bg2">
                    <a:lumMod val="10000"/>
                  </a:schemeClr>
                </a:solidFill>
                <a:latin typeface="Adobe Caslon Pro Bold" pitchFamily="18" charset="0"/>
              </a:rPr>
              <a:t>LOCALIDAD: MUC’ULJA, CHILÓN, CHIAPAS</a:t>
            </a:r>
          </a:p>
          <a:p>
            <a:pPr algn="ctr"/>
            <a:r>
              <a:rPr lang="es-ES" sz="3200" b="1" dirty="0" smtClean="0">
                <a:solidFill>
                  <a:schemeClr val="bg2">
                    <a:lumMod val="10000"/>
                  </a:schemeClr>
                </a:solidFill>
                <a:latin typeface="Adobe Caslon Pro Bold" pitchFamily="18" charset="0"/>
              </a:rPr>
              <a:t>ZONA ESCOLAR: 113, CH’ICH 2DA SECCIÓN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187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95536" y="188640"/>
            <a:ext cx="874846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" pitchFamily="34" charset="0"/>
                <a:cs typeface="Arial" pitchFamily="34" charset="0"/>
              </a:rPr>
              <a:t>2. IDENTIFIQUEMOS LOS TIPOS DE ÁRBOLES, LOS QUE DAN FRUTO Y LOS QUE NO DAN FRUTO.</a:t>
            </a:r>
          </a:p>
          <a:p>
            <a:endParaRPr lang="es-ES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800" b="1" dirty="0" smtClean="0">
                <a:latin typeface="Arial" pitchFamily="34" charset="0"/>
                <a:cs typeface="Arial" pitchFamily="34" charset="0"/>
              </a:rPr>
              <a:t>COMPETENCIA: observa características relevantes de elementos del medio y de fenómenos que ocurre en la naturaleza; distingue semejanzas y diferencias y las describe con sus propias palabras.</a:t>
            </a:r>
          </a:p>
          <a:p>
            <a:endParaRPr lang="es-ES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800" b="1" dirty="0" smtClean="0">
                <a:latin typeface="Arial" pitchFamily="34" charset="0"/>
                <a:cs typeface="Arial" pitchFamily="34" charset="0"/>
              </a:rPr>
              <a:t>APRENDAJES ESPERADOS: describe las características que observa en la vegetación.</a:t>
            </a:r>
          </a:p>
          <a:p>
            <a:endParaRPr lang="es-ES" sz="2800" b="1" dirty="0" smtClean="0">
              <a:latin typeface="Arial" pitchFamily="34" charset="0"/>
              <a:cs typeface="Arial" pitchFamily="34" charset="0"/>
            </a:endParaRPr>
          </a:p>
          <a:p>
            <a:endParaRPr lang="es-E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E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E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9360" cy="3815080"/>
          </a:xfrm>
          <a:prstGeom prst="rect">
            <a:avLst/>
          </a:prstGeom>
        </p:spPr>
      </p:pic>
      <p:pic>
        <p:nvPicPr>
          <p:cNvPr id="3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45" y="2967276"/>
            <a:ext cx="5400040" cy="405003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92080" y="260648"/>
            <a:ext cx="3851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" pitchFamily="34" charset="0"/>
                <a:cs typeface="Arial" pitchFamily="34" charset="0"/>
              </a:rPr>
              <a:t>Los alumnos agrupan los árboles que dan fruto y los que no dan fruto, después de investigar en libros.</a:t>
            </a:r>
          </a:p>
          <a:p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4725144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Trabajo colaborativo.</a:t>
            </a:r>
          </a:p>
          <a:p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Interactúan a partir del uso del lenguaje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7" y="3068960"/>
            <a:ext cx="5052053" cy="378904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72200" cy="429309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586192" y="764704"/>
            <a:ext cx="2557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Exposición de trabajos</a:t>
            </a:r>
            <a:endParaRPr lang="es-ES" sz="2800" b="1" dirty="0"/>
          </a:p>
        </p:txBody>
      </p:sp>
      <p:sp>
        <p:nvSpPr>
          <p:cNvPr id="4" name="3 Elipse"/>
          <p:cNvSpPr/>
          <p:nvPr/>
        </p:nvSpPr>
        <p:spPr>
          <a:xfrm>
            <a:off x="-72516" y="0"/>
            <a:ext cx="468052" cy="119675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323528" y="0"/>
            <a:ext cx="288032" cy="141277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CuadroTexto"/>
          <p:cNvSpPr txBox="1"/>
          <p:nvPr/>
        </p:nvSpPr>
        <p:spPr>
          <a:xfrm>
            <a:off x="0" y="4797152"/>
            <a:ext cx="4355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Ponen en práctica la actividad comunicativa.</a:t>
            </a:r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Expresan sus opiniones, ideas y puntos de vista.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8685196"/>
      </p:ext>
    </p:extLst>
  </p:cSld>
  <p:clrMapOvr>
    <a:masterClrMapping/>
  </p:clrMapOvr>
  <p:transition spd="slow" advClick="0" advTm="27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4096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5871"/>
            <a:ext cx="9144000" cy="314212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547664" y="2708920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800" b="1" dirty="0" smtClean="0"/>
          </a:p>
          <a:p>
            <a:pPr algn="ctr"/>
            <a:r>
              <a:rPr lang="es-ES" sz="2800" b="1" dirty="0" smtClean="0"/>
              <a:t>3 ¿QUÉ MUNDO PREFIERES?</a:t>
            </a:r>
            <a:endParaRPr lang="es-ES" sz="28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467544" y="260648"/>
            <a:ext cx="82089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" pitchFamily="34" charset="0"/>
                <a:cs typeface="Arial" pitchFamily="34" charset="0"/>
              </a:rPr>
              <a:t>COMPETENCIA:  </a:t>
            </a: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participa en acciones de cuidado de la naturaleza, la valora y muestra sensibilidad y comprensión sobre la necesidad de preservarla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7544" y="4118789"/>
            <a:ext cx="86764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" pitchFamily="34" charset="0"/>
                <a:cs typeface="Arial" pitchFamily="34" charset="0"/>
              </a:rPr>
              <a:t>APRENDZAJES ESPERADOS: </a:t>
            </a:r>
          </a:p>
          <a:p>
            <a:pPr>
              <a:buFont typeface="Arial" pitchFamily="34" charset="0"/>
              <a:buChar char="•"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Identifica algunos efectos favorables y desfavorables de la acción humana sobre el entorno natural.</a:t>
            </a:r>
          </a:p>
          <a:p>
            <a:pPr>
              <a:buFont typeface="Arial" pitchFamily="34" charset="0"/>
              <a:buChar char="•"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Identifica circunstancias ambientales que afecta la vida en la escuela.</a:t>
            </a:r>
            <a:endParaRPr lang="es-MX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719064" y="487025"/>
            <a:ext cx="842493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latin typeface="Arial" pitchFamily="34" charset="0"/>
                <a:cs typeface="Arial" pitchFamily="34" charset="0"/>
              </a:rPr>
              <a:t>4. SEMBREMOS  ÁRBOLES</a:t>
            </a:r>
          </a:p>
          <a:p>
            <a:r>
              <a:rPr lang="es-ES" sz="2800" b="1" dirty="0" smtClean="0">
                <a:latin typeface="Arial" pitchFamily="34" charset="0"/>
                <a:cs typeface="Arial" pitchFamily="34" charset="0"/>
              </a:rPr>
              <a:t>COMPETENCIA: </a:t>
            </a: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participa en acciones de cuidado de la naturaleza, la valora y muestra sensibilidad y comprensión sobre la necesidad de preservarla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..</a:t>
            </a:r>
          </a:p>
          <a:p>
            <a:endParaRPr lang="es-MX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800" b="1" dirty="0" smtClean="0">
                <a:latin typeface="Arial" pitchFamily="34" charset="0"/>
                <a:cs typeface="Arial" pitchFamily="34" charset="0"/>
              </a:rPr>
              <a:t>APRENDAJES ESPERADOS: </a:t>
            </a:r>
          </a:p>
          <a:p>
            <a:pPr>
              <a:buFont typeface="Arial" pitchFamily="34" charset="0"/>
              <a:buChar char="•"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busca soluciones a problemas ambientales de su escuela y comunidad.</a:t>
            </a:r>
          </a:p>
          <a:p>
            <a:endParaRPr lang="es-MX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Promueve y  participa en acciones de cuidado de las plantas y otros recursos naturales de su entorno.</a:t>
            </a:r>
            <a:endParaRPr lang="es-E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3256196"/>
      </p:ext>
    </p:extLst>
  </p:cSld>
  <p:clrMapOvr>
    <a:masterClrMapping/>
  </p:clrMapOvr>
  <p:transition spd="slow" advClick="0" advTm="4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" y="0"/>
            <a:ext cx="4925336" cy="371703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8" y="0"/>
            <a:ext cx="4764021" cy="357301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764021" cy="357301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51520" y="1340768"/>
            <a:ext cx="4176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" pitchFamily="34" charset="0"/>
                <a:cs typeface="Arial" pitchFamily="34" charset="0"/>
              </a:rPr>
              <a:t>Participación de los niños en la reforestación del área escolar</a:t>
            </a:r>
            <a:endParaRPr lang="es-MX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260648"/>
            <a:ext cx="882047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" pitchFamily="34" charset="0"/>
                <a:cs typeface="Arial" pitchFamily="34" charset="0"/>
              </a:rPr>
              <a:t>EVALUACIÓN </a:t>
            </a:r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La evaluación es fundamentalmente de carácter cualitativo, está centrada en identificar los avances y dificultades que tienen los niños en su procesos de aprendizaje (PEP 2011:181).</a:t>
            </a:r>
          </a:p>
          <a:p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400" b="1" dirty="0" smtClean="0">
                <a:latin typeface="Arial" pitchFamily="34" charset="0"/>
                <a:cs typeface="Arial" pitchFamily="34" charset="0"/>
              </a:rPr>
              <a:t>INSTRUMENTOS DE REGISTRO DE INFORMACIÓN:</a:t>
            </a:r>
          </a:p>
          <a:p>
            <a:endParaRPr lang="es-MX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DIARIO DE LA EDUCADORA: 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en ella se registra los acontecimientos relevantes que suceden durante la clase.</a:t>
            </a:r>
          </a:p>
          <a:p>
            <a:endParaRPr lang="es-MX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PORTAFOLIOS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se utiliza para el ordenamiento de evidencias; dibujos, fotografías, notas, reportes o comentarios.</a:t>
            </a:r>
          </a:p>
          <a:p>
            <a:endParaRPr lang="es-MX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LISTA DE COTEJO: 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se utiliza para registrar información sencilla y clara el seguimiento en el avance progresivo de los aprendizajes.</a:t>
            </a:r>
          </a:p>
          <a:p>
            <a:endParaRPr lang="es-MX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55576" y="836712"/>
            <a:ext cx="792088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Durante las actividades y al finalizar la secuencia de actividades los alumnos mostraron:</a:t>
            </a:r>
          </a:p>
          <a:p>
            <a:endParaRPr lang="es-MX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2000" dirty="0" smtClean="0">
                <a:latin typeface="Arial" pitchFamily="34" charset="0"/>
                <a:cs typeface="Arial" pitchFamily="34" charset="0"/>
              </a:rPr>
              <a:t>Mayor autonomía con respecto al cuidado de sus plantas.</a:t>
            </a:r>
          </a:p>
          <a:p>
            <a:endParaRPr lang="es-MX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2000" dirty="0" smtClean="0">
                <a:latin typeface="Arial" pitchFamily="34" charset="0"/>
                <a:cs typeface="Arial" pitchFamily="34" charset="0"/>
              </a:rPr>
              <a:t>Cambio de actitud</a:t>
            </a:r>
            <a:r>
              <a:rPr lang="es-MX" sz="2000" smtClean="0">
                <a:latin typeface="Arial" pitchFamily="34" charset="0"/>
                <a:cs typeface="Arial" pitchFamily="34" charset="0"/>
              </a:rPr>
              <a:t>, </a:t>
            </a:r>
            <a:r>
              <a:rPr lang="es-MX" sz="2000" smtClean="0">
                <a:latin typeface="Arial" pitchFamily="34" charset="0"/>
                <a:cs typeface="Arial" pitchFamily="34" charset="0"/>
              </a:rPr>
              <a:t>mostraron 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más cuidado con respecto  al medio natural, esto se demostró al cuidar las pocas plantas que había en el área escolar.</a:t>
            </a:r>
          </a:p>
          <a:p>
            <a:endParaRPr lang="es-MX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2000" dirty="0" smtClean="0">
                <a:latin typeface="Arial" pitchFamily="34" charset="0"/>
                <a:cs typeface="Arial" pitchFamily="34" charset="0"/>
              </a:rPr>
              <a:t>Aprendieron a interactuar entre ellos al utilizar el lenguaje oral e intercambiar opiniones acerca de lo que alcanzaban a observar en los libros dejando aún lado el egocentrismo.</a:t>
            </a:r>
          </a:p>
          <a:p>
            <a:endParaRPr lang="es-MX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2000" dirty="0" smtClean="0">
                <a:latin typeface="Arial" pitchFamily="34" charset="0"/>
                <a:cs typeface="Arial" pitchFamily="34" charset="0"/>
              </a:rPr>
              <a:t>Despertó en ellos el interés por los libros.</a:t>
            </a:r>
          </a:p>
          <a:p>
            <a:pPr>
              <a:buFont typeface="Arial" pitchFamily="34" charset="0"/>
              <a:buChar char="•"/>
            </a:pPr>
            <a:endParaRPr lang="es-MX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2000" dirty="0" smtClean="0">
                <a:latin typeface="Arial" pitchFamily="34" charset="0"/>
                <a:cs typeface="Arial" pitchFamily="34" charset="0"/>
              </a:rPr>
              <a:t>Entendieron que las plantas y los árboles forman parte del entorno  que necesitan y deben ser cuidadas.</a:t>
            </a:r>
          </a:p>
          <a:p>
            <a:endParaRPr lang="es-MX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908720"/>
            <a:ext cx="2664296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>
                <a:solidFill>
                  <a:sysClr val="windowText" lastClr="000000"/>
                </a:solidFill>
              </a:rPr>
              <a:t>constructivismo</a:t>
            </a:r>
            <a:endParaRPr lang="es-MX" sz="2800" dirty="0">
              <a:solidFill>
                <a:sysClr val="windowText" lastClr="000000"/>
              </a:solidFill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2843808" y="1196752"/>
            <a:ext cx="936104" cy="216024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4139952" y="112474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El niño construye su conocimiento</a:t>
            </a:r>
            <a:endParaRPr lang="es-MX" dirty="0"/>
          </a:p>
        </p:txBody>
      </p:sp>
      <p:cxnSp>
        <p:nvCxnSpPr>
          <p:cNvPr id="10" name="9 Conector recto de flecha"/>
          <p:cNvCxnSpPr>
            <a:stCxn id="8" idx="2"/>
          </p:cNvCxnSpPr>
          <p:nvPr/>
        </p:nvCxnSpPr>
        <p:spPr>
          <a:xfrm>
            <a:off x="5940152" y="1494076"/>
            <a:ext cx="0" cy="638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5220072" y="220486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experiencia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51520" y="270892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Construcción propia              ideas previas</a:t>
            </a:r>
            <a:endParaRPr lang="es-MX" dirty="0"/>
          </a:p>
        </p:txBody>
      </p:sp>
      <p:cxnSp>
        <p:nvCxnSpPr>
          <p:cNvPr id="22" name="21 Conector recto"/>
          <p:cNvCxnSpPr/>
          <p:nvPr/>
        </p:nvCxnSpPr>
        <p:spPr>
          <a:xfrm>
            <a:off x="2411760" y="2924944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4499992" y="2924944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6300192" y="27089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Conocimiento nuevo</a:t>
            </a:r>
            <a:endParaRPr lang="es-MX" dirty="0"/>
          </a:p>
        </p:txBody>
      </p:sp>
      <p:sp>
        <p:nvSpPr>
          <p:cNvPr id="26" name="25 CuadroTexto"/>
          <p:cNvSpPr txBox="1"/>
          <p:nvPr/>
        </p:nvSpPr>
        <p:spPr>
          <a:xfrm>
            <a:off x="971600" y="299695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                 (alumno)</a:t>
            </a:r>
            <a:endParaRPr lang="es-MX" dirty="0"/>
          </a:p>
        </p:txBody>
      </p:sp>
      <p:sp>
        <p:nvSpPr>
          <p:cNvPr id="27" name="26 CuadroTexto"/>
          <p:cNvSpPr txBox="1"/>
          <p:nvPr/>
        </p:nvSpPr>
        <p:spPr>
          <a:xfrm>
            <a:off x="5652120" y="30689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                 (alumno)</a:t>
            </a:r>
            <a:endParaRPr lang="es-MX" dirty="0"/>
          </a:p>
        </p:txBody>
      </p:sp>
      <p:sp>
        <p:nvSpPr>
          <p:cNvPr id="29" name="28 Flecha arriba"/>
          <p:cNvSpPr/>
          <p:nvPr/>
        </p:nvSpPr>
        <p:spPr>
          <a:xfrm>
            <a:off x="5220072" y="3140968"/>
            <a:ext cx="288032" cy="1080120"/>
          </a:xfrm>
          <a:prstGeom prst="up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CuadroTexto"/>
          <p:cNvSpPr txBox="1"/>
          <p:nvPr/>
        </p:nvSpPr>
        <p:spPr>
          <a:xfrm>
            <a:off x="4139952" y="45811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             (maestro)</a:t>
            </a:r>
            <a:endParaRPr lang="es-MX" dirty="0"/>
          </a:p>
        </p:txBody>
      </p:sp>
      <p:sp>
        <p:nvSpPr>
          <p:cNvPr id="31" name="30 CuadroTexto"/>
          <p:cNvSpPr txBox="1"/>
          <p:nvPr/>
        </p:nvSpPr>
        <p:spPr>
          <a:xfrm>
            <a:off x="4932040" y="429309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mediación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2339752" y="476672"/>
            <a:ext cx="4464496" cy="439248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1 Elipse"/>
          <p:cNvSpPr/>
          <p:nvPr/>
        </p:nvSpPr>
        <p:spPr>
          <a:xfrm>
            <a:off x="3635896" y="2060848"/>
            <a:ext cx="172819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ALUMNO</a:t>
            </a:r>
          </a:p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(NIÑO)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707904" y="11967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SOCIEDAD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5580112" y="234888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CREENCIAS</a:t>
            </a:r>
            <a:endParaRPr lang="es-MX" sz="1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220072" y="314096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SUPOCICIONES</a:t>
            </a:r>
            <a:endParaRPr lang="es-MX" sz="1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067944" y="364502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CULTURA</a:t>
            </a:r>
            <a:endParaRPr lang="es-MX" sz="1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699792" y="299695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LENGUA</a:t>
            </a:r>
            <a:endParaRPr lang="es-MX" sz="1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5148064" y="1484784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CONOCIMIENTOS</a:t>
            </a:r>
            <a:endParaRPr lang="es-MX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55776" y="198884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APRENDIZAJE</a:t>
            </a:r>
            <a:endParaRPr lang="es-MX" sz="1200" dirty="0"/>
          </a:p>
        </p:txBody>
      </p:sp>
      <p:pic>
        <p:nvPicPr>
          <p:cNvPr id="11" name="Picture 6" descr="bebe_R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524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hupade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13176"/>
            <a:ext cx="2195736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000" b="38450"/>
          <a:stretch>
            <a:fillRect/>
          </a:stretch>
        </p:blipFill>
        <p:spPr bwMode="auto">
          <a:xfrm>
            <a:off x="0" y="4742343"/>
            <a:ext cx="3275856" cy="211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331640" y="1988840"/>
            <a:ext cx="6192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LA REFORESTACIÓN COMO ESTRATEGIA PARA FAVORECER EL CUIDADO Y LA PRESERVACIÓN DEL MEDIO NATURAL EN NIÑOS DE EDUCACIÓN PREESCOLAR</a:t>
            </a:r>
            <a:endParaRPr lang="es-MX" sz="2800" b="1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57595" y="2330026"/>
            <a:ext cx="4145687" cy="1446550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Gracias</a:t>
            </a:r>
            <a:endParaRPr lang="es-E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tangChe" pitchFamily="49" charset="-127"/>
              <a:ea typeface="BatangChe" pitchFamily="49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10148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191 -0.14583 L -0.0191 -0.218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584" y="548680"/>
            <a:ext cx="70567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b="1" dirty="0" smtClean="0">
                <a:latin typeface="Monotype Corsiva" pitchFamily="66" charset="0"/>
              </a:rPr>
              <a:t>COMPETENCIA ADESARROLLAR</a:t>
            </a:r>
          </a:p>
          <a:p>
            <a:pPr algn="just"/>
            <a:endParaRPr lang="es-ES" sz="3200" b="1" dirty="0" smtClean="0">
              <a:latin typeface="Monotype Corsiva" pitchFamily="66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 Participa en acciones de cuidado de la naturaleza, la valora y muestra sensibilidad y comprensión sobre la necesidad de preservarla.</a:t>
            </a:r>
          </a:p>
          <a:p>
            <a:pPr algn="just"/>
            <a:endParaRPr lang="es-ES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 Busca soluciones y respuestas a problemas y preguntas sobre el mundo natural. </a:t>
            </a:r>
          </a:p>
          <a:p>
            <a:pPr algn="just"/>
            <a:endParaRPr lang="es-ES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 Participa en actividades que le hace comprender la importancia de la acción humana en el mejoramiento de la vida familiar, en la escuela y en la comunidad.</a:t>
            </a:r>
          </a:p>
          <a:p>
            <a:pPr algn="just"/>
            <a:endParaRPr lang="es-ES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Obtiene y comparte información mediante diversas formas de expresión oral.</a:t>
            </a:r>
          </a:p>
          <a:p>
            <a:pPr algn="just">
              <a:buFont typeface="Arial" pitchFamily="34" charset="0"/>
              <a:buChar char="•"/>
            </a:pPr>
            <a:endParaRPr lang="es-ES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Comunica sentimientos e ideas que surgen en él o ella al contemplar obras pictóricas, fotográficas y cinematográficas.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584" y="476672"/>
            <a:ext cx="76328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i="1" dirty="0" smtClean="0">
                <a:latin typeface="Adobe Kaiti Std R" pitchFamily="18" charset="-128"/>
                <a:ea typeface="Adobe Kaiti Std R" pitchFamily="18" charset="-128"/>
              </a:rPr>
              <a:t>SITUACIONES DIDÁCTICAS </a:t>
            </a:r>
          </a:p>
          <a:p>
            <a:pPr algn="ctr"/>
            <a:endParaRPr lang="es-ES" sz="3200" b="1" i="1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s-ES" sz="3200" b="1" i="1" dirty="0" smtClean="0">
                <a:latin typeface="Adobe Kaiti Std R" pitchFamily="18" charset="-128"/>
                <a:ea typeface="Adobe Kaiti Std R" pitchFamily="18" charset="-128"/>
              </a:rPr>
              <a:t>1.- Conozcamos las características de los árboles</a:t>
            </a:r>
          </a:p>
          <a:p>
            <a:pPr algn="ctr"/>
            <a:endParaRPr lang="es-ES" sz="3200" b="1" i="1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s-ES" sz="3200" b="1" i="1" dirty="0" smtClean="0">
                <a:latin typeface="Adobe Kaiti Std R" pitchFamily="18" charset="-128"/>
                <a:ea typeface="Adobe Kaiti Std R" pitchFamily="18" charset="-128"/>
              </a:rPr>
              <a:t>2.- identifiquemos los tipos de árboles, los que dan fruto y los que no dan fruto</a:t>
            </a:r>
          </a:p>
          <a:p>
            <a:pPr algn="ctr"/>
            <a:endParaRPr lang="es-ES" sz="3200" b="1" i="1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s-ES" sz="3200" b="1" i="1" dirty="0" smtClean="0">
                <a:latin typeface="Adobe Kaiti Std R" pitchFamily="18" charset="-128"/>
                <a:ea typeface="Adobe Kaiti Std R" pitchFamily="18" charset="-128"/>
              </a:rPr>
              <a:t>3.- ¿Qué mundo prefieres?</a:t>
            </a:r>
          </a:p>
          <a:p>
            <a:pPr algn="ctr"/>
            <a:endParaRPr lang="es-ES" sz="3200" b="1" i="1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s-ES" sz="3200" b="1" i="1" dirty="0" smtClean="0">
                <a:latin typeface="Adobe Kaiti Std R" pitchFamily="18" charset="-128"/>
                <a:ea typeface="Adobe Kaiti Std R" pitchFamily="18" charset="-128"/>
              </a:rPr>
              <a:t>4 .-Sembremos árboles</a:t>
            </a:r>
            <a:endParaRPr lang="es-ES" sz="3200" b="1" i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atin typeface="Arial" pitchFamily="34" charset="0"/>
                <a:cs typeface="Arial" pitchFamily="34" charset="0"/>
              </a:rPr>
              <a:t>CONOCIMIENTOS PREVIOS</a:t>
            </a:r>
          </a:p>
          <a:p>
            <a:pPr algn="ctr"/>
            <a:endParaRPr lang="es-ES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800" b="1" dirty="0" smtClean="0">
                <a:latin typeface="Arial" pitchFamily="34" charset="0"/>
                <a:cs typeface="Arial" pitchFamily="34" charset="0"/>
              </a:rPr>
              <a:t>Los árboles son:</a:t>
            </a:r>
          </a:p>
          <a:p>
            <a:r>
              <a:rPr lang="es-ES" sz="2800" b="1" dirty="0" smtClean="0">
                <a:latin typeface="Arial" pitchFamily="34" charset="0"/>
                <a:cs typeface="Arial" pitchFamily="34" charset="0"/>
              </a:rPr>
              <a:t>Té …………………………………..…...Árboles</a:t>
            </a:r>
          </a:p>
          <a:p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Xcolik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………………………………….. Crecen</a:t>
            </a:r>
          </a:p>
          <a:p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Yaxkol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ta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sbák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’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alaxax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………………. Crecen de las semillas de la naranja</a:t>
            </a:r>
          </a:p>
          <a:p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Sk’an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já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………………………………... Necesitan agua</a:t>
            </a:r>
          </a:p>
          <a:p>
            <a:endParaRPr lang="es-ES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800" b="1" dirty="0" smtClean="0">
                <a:latin typeface="Arial" pitchFamily="34" charset="0"/>
                <a:cs typeface="Arial" pitchFamily="34" charset="0"/>
              </a:rPr>
              <a:t>Sirven para:</a:t>
            </a:r>
          </a:p>
          <a:p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Yuún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yajpastik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náa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….…. Parar hacer casa</a:t>
            </a:r>
          </a:p>
          <a:p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Jtukintik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ta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sná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mut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……. Para hacer casa de pollos</a:t>
            </a:r>
          </a:p>
          <a:p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Yuún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scorralil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mut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……….Para corral de pollos</a:t>
            </a:r>
          </a:p>
          <a:p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Xtujun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ta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 sí………………...Para leña</a:t>
            </a:r>
          </a:p>
          <a:p>
            <a:r>
              <a:rPr lang="es-ES" sz="2800" b="1" dirty="0" smtClean="0">
                <a:latin typeface="Arial" pitchFamily="34" charset="0"/>
                <a:cs typeface="Arial" pitchFamily="34" charset="0"/>
              </a:rPr>
              <a:t>Ya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yák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’ </a:t>
            </a:r>
            <a:r>
              <a:rPr lang="es-ES" sz="2800" b="1" dirty="0" err="1" smtClean="0">
                <a:latin typeface="Arial" pitchFamily="34" charset="0"/>
                <a:cs typeface="Arial" pitchFamily="34" charset="0"/>
              </a:rPr>
              <a:t>axinal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……………...Para dar sombra</a:t>
            </a:r>
          </a:p>
          <a:p>
            <a:endParaRPr lang="es-ES" sz="2800" b="1" dirty="0" smtClean="0">
              <a:latin typeface="Arial" pitchFamily="34" charset="0"/>
              <a:cs typeface="Arial" pitchFamily="34" charset="0"/>
            </a:endParaRPr>
          </a:p>
          <a:p>
            <a:endParaRPr lang="es-ES" sz="2800" b="1" dirty="0" smtClean="0">
              <a:latin typeface="Arial" pitchFamily="34" charset="0"/>
              <a:cs typeface="Arial" pitchFamily="34" charset="0"/>
            </a:endParaRPr>
          </a:p>
          <a:p>
            <a:endParaRPr lang="es-E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398335"/>
            <a:ext cx="799288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CONOZCAMOS LAS CARACTERÍSTICAS DE LOS ÁRBOLES</a:t>
            </a:r>
          </a:p>
          <a:p>
            <a:pPr marL="457200" indent="-457200"/>
            <a:endParaRPr lang="es-ES" sz="24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es-MX" sz="2800" b="1" dirty="0" smtClean="0">
                <a:latin typeface="Arial" pitchFamily="34" charset="0"/>
                <a:cs typeface="Arial" pitchFamily="34" charset="0"/>
              </a:rPr>
              <a:t>COMPETENCIA:  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participa en acciones de cuidado de la naturaleza, la valora y muestra sensibilidad y comprensión sobre la necesidad de preservarla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ctr"/>
            <a:endParaRPr lang="es-ES" sz="24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es-ES" sz="24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es-ES" sz="2800" b="1" dirty="0" smtClean="0">
                <a:latin typeface="Arial" pitchFamily="34" charset="0"/>
                <a:cs typeface="Arial" pitchFamily="34" charset="0"/>
              </a:rPr>
              <a:t>APRENDIZAJES ESPERADOS: </a:t>
            </a:r>
          </a:p>
          <a:p>
            <a:pPr marL="457200" indent="-457200"/>
            <a:endParaRPr lang="es-E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identifiquen las condiciones de agua, luz y nutrimentos favorables para la vida de las plantas.</a:t>
            </a:r>
          </a:p>
          <a:p>
            <a:pPr marL="457200" indent="-457200">
              <a:buFont typeface="Arial" pitchFamily="34" charset="0"/>
              <a:buChar char="•"/>
            </a:pPr>
            <a:endParaRPr lang="es-ES" sz="24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comprendan que forman parte de su entorno que necesitan y deben cuidar.</a:t>
            </a:r>
          </a:p>
          <a:p>
            <a:pPr marL="457200" indent="-457200"/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4021" cy="357301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564904"/>
            <a:ext cx="5724128" cy="429309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148064" y="260648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Los niños investigan.</a:t>
            </a:r>
          </a:p>
          <a:p>
            <a:endParaRPr lang="es-MX" sz="2800" dirty="0" smtClean="0"/>
          </a:p>
          <a:p>
            <a:r>
              <a:rPr lang="es-MX" sz="2800" dirty="0" smtClean="0"/>
              <a:t>Intercambian opiniones.</a:t>
            </a:r>
          </a:p>
          <a:p>
            <a:endParaRPr lang="es-MX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251520" y="3861048"/>
            <a:ext cx="3240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Confrontan, defienden sus ideas.</a:t>
            </a:r>
          </a:p>
          <a:p>
            <a:endParaRPr lang="es-MX" sz="2800" dirty="0" smtClean="0"/>
          </a:p>
          <a:p>
            <a:r>
              <a:rPr lang="es-MX" sz="2800" dirty="0" smtClean="0"/>
              <a:t>Muestran interés por conocer más.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99925" cy="292494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4" y="2924944"/>
            <a:ext cx="5244075" cy="393305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4" y="0"/>
            <a:ext cx="5244076" cy="364502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24944"/>
            <a:ext cx="4571999" cy="3933056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" y="29879"/>
            <a:ext cx="9104160" cy="682812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404664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Los niños concluyen que los árboles crecen a partir de  la semilla.</a:t>
            </a:r>
            <a:endParaRPr lang="es-MX" sz="3200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1137</TotalTime>
  <Words>838</Words>
  <Application>Microsoft Office PowerPoint</Application>
  <PresentationFormat>Presentación en pantalla (4:3)</PresentationFormat>
  <Paragraphs>126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Flujo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PEDAGÓGICA NACIONAL SUBSEDE OCOSINGO  PROPUESTA PEDAGÓGICA  LA REFORESTACIÓN COMO ESTRATEGIA PARA  FAVORECER EL CUIDADO Y PRESERVACIÓN DEL MEDIO NATURAL EN NIÑOS DE SEGUNDO GRADO DE EDUCACIÓN PREESCOLAR  PRESENTA:  ORALIA CRUZ CRUZ  ASESOR:  LIC. ADAN ARGÙELLO CANCINO</dc:title>
  <dc:creator>CRUZ</dc:creator>
  <cp:lastModifiedBy>ekt</cp:lastModifiedBy>
  <cp:revision>99</cp:revision>
  <dcterms:created xsi:type="dcterms:W3CDTF">2013-06-30T03:09:56Z</dcterms:created>
  <dcterms:modified xsi:type="dcterms:W3CDTF">2014-11-27T03:49:35Z</dcterms:modified>
</cp:coreProperties>
</file>