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5" r:id="rId5"/>
    <p:sldId id="260" r:id="rId6"/>
    <p:sldId id="261" r:id="rId7"/>
    <p:sldId id="262" r:id="rId8"/>
    <p:sldId id="263" r:id="rId9"/>
    <p:sldId id="264"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24E3E-04B7-4792-A633-A0BD50693971}" type="datetimeFigureOut">
              <a:rPr lang="es-MX" smtClean="0"/>
              <a:t>28/11/2014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C3800-1BC3-41AD-9B9C-604D27941B5C}"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En esta diapositiva hablare</a:t>
            </a:r>
            <a:r>
              <a:rPr lang="es-MX" baseline="0" dirty="0" smtClean="0"/>
              <a:t> a grandes rasgos acerca de lo que trabajamos en las asesorías de cada una de las asignaturas, y en cada una de las diapositivas posteriores seré mas especifica en cuando a las estrategias aplicadas en cada materia y como ha favorecido la enseñanza dentro del aula multigrado, en la diapositiva de español no tengo imágenes de mis alumnos trabajando en los proyectos porque las perdí pero puse una de mi grupo</a:t>
            </a:r>
            <a:endParaRPr lang="es-MX" dirty="0"/>
          </a:p>
        </p:txBody>
      </p:sp>
      <p:sp>
        <p:nvSpPr>
          <p:cNvPr id="4" name="3 Marcador de número de diapositiva"/>
          <p:cNvSpPr>
            <a:spLocks noGrp="1"/>
          </p:cNvSpPr>
          <p:nvPr>
            <p:ph type="sldNum" sz="quarter" idx="10"/>
          </p:nvPr>
        </p:nvSpPr>
        <p:spPr/>
        <p:txBody>
          <a:bodyPr/>
          <a:lstStyle/>
          <a:p>
            <a:fld id="{A179220E-24A8-4450-A826-0900DD5C6111}" type="slidenum">
              <a:rPr lang="es-MX" smtClean="0"/>
              <a:pPr/>
              <a:t>6</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79220E-24A8-4450-A826-0900DD5C6111}" type="slidenum">
              <a:rPr lang="es-MX" smtClean="0"/>
              <a:pPr/>
              <a:t>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DED5B8-272D-4C8F-AF30-4F09E06A6F85}" type="datetimeFigureOut">
              <a:rPr lang="es-MX" smtClean="0"/>
              <a:t>28/11/2014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7F5CD31-35A4-46B7-B487-54876BCDFB82}"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ED5B8-272D-4C8F-AF30-4F09E06A6F85}" type="datetimeFigureOut">
              <a:rPr lang="es-MX" smtClean="0"/>
              <a:t>28/11/2014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5CD31-35A4-46B7-B487-54876BCDFB82}"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76672"/>
            <a:ext cx="7772400" cy="1470025"/>
          </a:xfrm>
          <a:ln w="57150">
            <a:solidFill>
              <a:schemeClr val="accent6">
                <a:lumMod val="40000"/>
                <a:lumOff val="60000"/>
              </a:schemeClr>
            </a:solidFill>
          </a:ln>
          <a:effectLst>
            <a:glow rad="101600">
              <a:schemeClr val="accent2">
                <a:satMod val="175000"/>
                <a:alpha val="40000"/>
              </a:schemeClr>
            </a:glow>
          </a:effectLst>
        </p:spPr>
        <p:txBody>
          <a:bodyPr/>
          <a:lstStyle/>
          <a:p>
            <a:r>
              <a:rPr lang="es-MX" b="1" dirty="0" smtClean="0">
                <a:effectLst>
                  <a:glow rad="228600">
                    <a:schemeClr val="accent5">
                      <a:satMod val="175000"/>
                      <a:alpha val="40000"/>
                    </a:schemeClr>
                  </a:glow>
                </a:effectLst>
                <a:latin typeface="Kristen ITC" pitchFamily="66" charset="0"/>
              </a:rPr>
              <a:t>Escuela Primaria Ignacio Zaragoza</a:t>
            </a:r>
            <a:endParaRPr lang="es-MX" b="1" dirty="0">
              <a:effectLst>
                <a:glow rad="228600">
                  <a:schemeClr val="accent5">
                    <a:satMod val="175000"/>
                    <a:alpha val="40000"/>
                  </a:schemeClr>
                </a:glow>
              </a:effectLst>
              <a:latin typeface="Kristen ITC" pitchFamily="66" charset="0"/>
            </a:endParaRPr>
          </a:p>
        </p:txBody>
      </p:sp>
      <p:sp>
        <p:nvSpPr>
          <p:cNvPr id="3" name="2 Subtítulo"/>
          <p:cNvSpPr>
            <a:spLocks noGrp="1"/>
          </p:cNvSpPr>
          <p:nvPr>
            <p:ph type="subTitle" idx="1"/>
          </p:nvPr>
        </p:nvSpPr>
        <p:spPr>
          <a:xfrm>
            <a:off x="1619672" y="4221088"/>
            <a:ext cx="6400800" cy="1752600"/>
          </a:xfrm>
        </p:spPr>
        <p:txBody>
          <a:bodyPr>
            <a:normAutofit/>
          </a:bodyPr>
          <a:lstStyle/>
          <a:p>
            <a:r>
              <a:rPr lang="es-MX" sz="3600" b="1" dirty="0" smtClean="0">
                <a:solidFill>
                  <a:schemeClr val="tx1"/>
                </a:solidFill>
                <a:effectLst>
                  <a:glow rad="228600">
                    <a:schemeClr val="accent5">
                      <a:satMod val="175000"/>
                      <a:alpha val="40000"/>
                    </a:schemeClr>
                  </a:glow>
                </a:effectLst>
                <a:latin typeface="Kristen ITC" pitchFamily="66" charset="0"/>
              </a:rPr>
              <a:t>Clave: 22DPR0412J</a:t>
            </a:r>
          </a:p>
          <a:p>
            <a:r>
              <a:rPr lang="es-MX" sz="3600" b="1" dirty="0" smtClean="0">
                <a:solidFill>
                  <a:schemeClr val="tx1"/>
                </a:solidFill>
                <a:effectLst>
                  <a:glow rad="228600">
                    <a:schemeClr val="accent5">
                      <a:satMod val="175000"/>
                      <a:alpha val="40000"/>
                    </a:schemeClr>
                  </a:glow>
                </a:effectLst>
                <a:latin typeface="Kristen ITC" pitchFamily="66" charset="0"/>
              </a:rPr>
              <a:t>El Pino </a:t>
            </a:r>
            <a:r>
              <a:rPr lang="es-MX" sz="3600" b="1" dirty="0" smtClean="0">
                <a:solidFill>
                  <a:schemeClr val="tx1"/>
                </a:solidFill>
                <a:effectLst>
                  <a:glow rad="228600">
                    <a:schemeClr val="accent5">
                      <a:satMod val="175000"/>
                      <a:alpha val="40000"/>
                    </a:schemeClr>
                  </a:glow>
                </a:effectLst>
                <a:latin typeface="Kristen ITC" pitchFamily="66" charset="0"/>
              </a:rPr>
              <a:t>Amealco Querétaro </a:t>
            </a:r>
            <a:endParaRPr lang="es-MX" sz="3600" b="1" dirty="0">
              <a:solidFill>
                <a:schemeClr val="tx1"/>
              </a:solidFill>
              <a:effectLst>
                <a:glow rad="228600">
                  <a:schemeClr val="accent5">
                    <a:satMod val="175000"/>
                    <a:alpha val="40000"/>
                  </a:schemeClr>
                </a:glow>
              </a:effectLst>
              <a:latin typeface="Kristen ITC" pitchFamily="66" charset="0"/>
            </a:endParaRPr>
          </a:p>
        </p:txBody>
      </p:sp>
    </p:spTree>
    <p:extLst>
      <p:ext uri="{BB962C8B-B14F-4D97-AF65-F5344CB8AC3E}">
        <p14:creationId xmlns="" xmlns:p14="http://schemas.microsoft.com/office/powerpoint/2010/main" val="118173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144016"/>
            <a:ext cx="4032448" cy="1268760"/>
          </a:xfrm>
          <a:ln w="76200"/>
        </p:spPr>
        <p:style>
          <a:lnRef idx="2">
            <a:schemeClr val="accent3"/>
          </a:lnRef>
          <a:fillRef idx="1">
            <a:schemeClr val="lt1"/>
          </a:fillRef>
          <a:effectRef idx="0">
            <a:schemeClr val="accent3"/>
          </a:effectRef>
          <a:fontRef idx="minor">
            <a:schemeClr val="dk1"/>
          </a:fontRef>
        </p:style>
        <p:txBody>
          <a:bodyPr/>
          <a:lstStyle/>
          <a:p>
            <a:r>
              <a:rPr lang="es-MX" dirty="0" smtClean="0">
                <a:latin typeface="Kristen ITC" pitchFamily="66" charset="0"/>
              </a:rPr>
              <a:t>Contexto</a:t>
            </a:r>
            <a:endParaRPr lang="es-MX" dirty="0">
              <a:latin typeface="Kristen ITC" pitchFamily="66" charset="0"/>
            </a:endParaRPr>
          </a:p>
        </p:txBody>
      </p:sp>
      <p:pic>
        <p:nvPicPr>
          <p:cNvPr id="4" name="3 Marcador de contenido" descr="SAM_0314.JPG"/>
          <p:cNvPicPr>
            <a:picLocks noGrp="1" noChangeAspect="1"/>
          </p:cNvPicPr>
          <p:nvPr>
            <p:ph idx="1"/>
          </p:nvPr>
        </p:nvPicPr>
        <p:blipFill>
          <a:blip r:embed="rId2" cstate="print"/>
          <a:stretch>
            <a:fillRect/>
          </a:stretch>
        </p:blipFill>
        <p:spPr>
          <a:xfrm>
            <a:off x="179512" y="1556792"/>
            <a:ext cx="4176464" cy="4260312"/>
          </a:xfrm>
          <a:prstGeom prst="ellipse">
            <a:avLst/>
          </a:prstGeom>
          <a:ln>
            <a:noFill/>
          </a:ln>
          <a:effectLst>
            <a:softEdge rad="112500"/>
          </a:effectLst>
        </p:spPr>
      </p:pic>
      <p:sp>
        <p:nvSpPr>
          <p:cNvPr id="5" name="4 CuadroTexto"/>
          <p:cNvSpPr txBox="1"/>
          <p:nvPr/>
        </p:nvSpPr>
        <p:spPr>
          <a:xfrm>
            <a:off x="4067944" y="4955684"/>
            <a:ext cx="223224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s-MX" sz="3200" dirty="0" smtClean="0">
              <a:latin typeface="Kristen ITC" pitchFamily="66" charset="0"/>
            </a:endParaRPr>
          </a:p>
          <a:p>
            <a:pPr algn="ctr"/>
            <a:r>
              <a:rPr lang="es-MX" sz="3200" dirty="0" smtClean="0">
                <a:latin typeface="Kristen ITC" pitchFamily="66" charset="0"/>
              </a:rPr>
              <a:t>Bidocente</a:t>
            </a:r>
          </a:p>
          <a:p>
            <a:pPr algn="ctr"/>
            <a:endParaRPr lang="es-MX" sz="3200" dirty="0">
              <a:latin typeface="Kristen ITC" pitchFamily="66" charset="0"/>
            </a:endParaRPr>
          </a:p>
        </p:txBody>
      </p:sp>
      <p:sp>
        <p:nvSpPr>
          <p:cNvPr id="7" name="6 CuadroTexto"/>
          <p:cNvSpPr txBox="1"/>
          <p:nvPr/>
        </p:nvSpPr>
        <p:spPr>
          <a:xfrm>
            <a:off x="6156176" y="3789040"/>
            <a:ext cx="237626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sz="4000" dirty="0" smtClean="0">
                <a:latin typeface="Kristen ITC" pitchFamily="66" charset="0"/>
              </a:rPr>
              <a:t>Rural </a:t>
            </a:r>
            <a:endParaRPr lang="es-MX" sz="4000" dirty="0">
              <a:latin typeface="Kristen ITC" pitchFamily="66" charset="0"/>
            </a:endParaRPr>
          </a:p>
        </p:txBody>
      </p:sp>
      <p:sp>
        <p:nvSpPr>
          <p:cNvPr id="8" name="7 CuadroTexto"/>
          <p:cNvSpPr txBox="1"/>
          <p:nvPr/>
        </p:nvSpPr>
        <p:spPr>
          <a:xfrm>
            <a:off x="4860032" y="1916832"/>
            <a:ext cx="2592288"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800" dirty="0" smtClean="0">
                <a:latin typeface="Kristen ITC" pitchFamily="66" charset="0"/>
              </a:rPr>
              <a:t>Escuela Tiempo Completo</a:t>
            </a:r>
            <a:endParaRPr lang="es-MX" sz="2800" dirty="0">
              <a:latin typeface="Kristen ITC" pitchFamily="66" charset="0"/>
            </a:endParaRPr>
          </a:p>
        </p:txBody>
      </p:sp>
      <p:sp>
        <p:nvSpPr>
          <p:cNvPr id="9" name="8 CuadroTexto"/>
          <p:cNvSpPr txBox="1"/>
          <p:nvPr/>
        </p:nvSpPr>
        <p:spPr>
          <a:xfrm>
            <a:off x="6516216" y="5517232"/>
            <a:ext cx="230425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800" dirty="0" smtClean="0">
                <a:latin typeface="Kristen ITC" pitchFamily="66" charset="0"/>
              </a:rPr>
              <a:t>1°, 2° y 3°</a:t>
            </a:r>
            <a:endParaRPr lang="es-MX" sz="2800" dirty="0">
              <a:latin typeface="Kristen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512168"/>
          </a:xfrm>
        </p:spPr>
        <p:style>
          <a:lnRef idx="1">
            <a:schemeClr val="accent2"/>
          </a:lnRef>
          <a:fillRef idx="2">
            <a:schemeClr val="accent2"/>
          </a:fillRef>
          <a:effectRef idx="1">
            <a:schemeClr val="accent2"/>
          </a:effectRef>
          <a:fontRef idx="minor">
            <a:schemeClr val="dk1"/>
          </a:fontRef>
        </p:style>
        <p:txBody>
          <a:bodyPr>
            <a:noAutofit/>
          </a:bodyPr>
          <a:lstStyle/>
          <a:p>
            <a:r>
              <a:rPr lang="es-MX" sz="2800" dirty="0" smtClean="0">
                <a:effectLst>
                  <a:glow rad="101600">
                    <a:schemeClr val="accent4">
                      <a:satMod val="175000"/>
                      <a:alpha val="40000"/>
                    </a:schemeClr>
                  </a:glow>
                </a:effectLst>
                <a:latin typeface="Kristen ITC" pitchFamily="66" charset="0"/>
              </a:rPr>
              <a:t>¿Cómo planean, organizan y </a:t>
            </a:r>
            <a:r>
              <a:rPr lang="es-MX" sz="2800" dirty="0" err="1" smtClean="0">
                <a:effectLst>
                  <a:glow rad="101600">
                    <a:schemeClr val="accent4">
                      <a:satMod val="175000"/>
                      <a:alpha val="40000"/>
                    </a:schemeClr>
                  </a:glow>
                </a:effectLst>
                <a:latin typeface="Kristen ITC" pitchFamily="66" charset="0"/>
              </a:rPr>
              <a:t>evaluan</a:t>
            </a:r>
            <a:r>
              <a:rPr lang="es-MX" sz="2800" dirty="0" smtClean="0">
                <a:effectLst>
                  <a:glow rad="101600">
                    <a:schemeClr val="accent4">
                      <a:satMod val="175000"/>
                      <a:alpha val="40000"/>
                    </a:schemeClr>
                  </a:glow>
                </a:effectLst>
                <a:latin typeface="Kristen ITC" pitchFamily="66" charset="0"/>
              </a:rPr>
              <a:t> los maestros la enseñanza en un grupo multigrado?</a:t>
            </a:r>
            <a:endParaRPr lang="es-MX" sz="2800" dirty="0">
              <a:effectLst>
                <a:glow rad="101600">
                  <a:schemeClr val="accent4">
                    <a:satMod val="175000"/>
                    <a:alpha val="40000"/>
                  </a:schemeClr>
                </a:glow>
              </a:effectLst>
              <a:latin typeface="Kristen ITC" pitchFamily="66" charset="0"/>
            </a:endParaRPr>
          </a:p>
        </p:txBody>
      </p:sp>
      <p:sp>
        <p:nvSpPr>
          <p:cNvPr id="4" name="3 CuadroTexto"/>
          <p:cNvSpPr txBox="1"/>
          <p:nvPr/>
        </p:nvSpPr>
        <p:spPr>
          <a:xfrm>
            <a:off x="395536" y="1916832"/>
            <a:ext cx="7992888"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2800" dirty="0" smtClean="0">
                <a:latin typeface="Kristen ITC" pitchFamily="66" charset="0"/>
              </a:rPr>
              <a:t>Planeación tema común, actividades diferenciadas</a:t>
            </a:r>
            <a:endParaRPr lang="es-MX" sz="2800" dirty="0">
              <a:latin typeface="Kristen ITC" pitchFamily="66" charset="0"/>
            </a:endParaRPr>
          </a:p>
        </p:txBody>
      </p:sp>
      <p:sp>
        <p:nvSpPr>
          <p:cNvPr id="7" name="6 CuadroTexto"/>
          <p:cNvSpPr txBox="1"/>
          <p:nvPr/>
        </p:nvSpPr>
        <p:spPr>
          <a:xfrm>
            <a:off x="251520" y="2924944"/>
            <a:ext cx="3096344" cy="1631216"/>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2000" dirty="0" smtClean="0">
                <a:latin typeface="Kristen ITC" pitchFamily="66" charset="0"/>
              </a:rPr>
              <a:t>Evaluación continua</a:t>
            </a:r>
          </a:p>
          <a:p>
            <a:pPr algn="ctr">
              <a:buFont typeface="Arial" pitchFamily="34" charset="0"/>
              <a:buChar char="•"/>
            </a:pPr>
            <a:r>
              <a:rPr lang="es-MX" sz="2000" dirty="0" smtClean="0">
                <a:latin typeface="Kristen ITC" pitchFamily="66" charset="0"/>
              </a:rPr>
              <a:t>Observación directa</a:t>
            </a:r>
          </a:p>
          <a:p>
            <a:pPr algn="ctr">
              <a:buFont typeface="Arial" pitchFamily="34" charset="0"/>
              <a:buChar char="•"/>
            </a:pPr>
            <a:r>
              <a:rPr lang="es-MX" sz="2000" dirty="0" smtClean="0">
                <a:latin typeface="Kristen ITC" pitchFamily="66" charset="0"/>
              </a:rPr>
              <a:t>Rubricas </a:t>
            </a:r>
          </a:p>
          <a:p>
            <a:pPr algn="ctr">
              <a:buFont typeface="Arial" pitchFamily="34" charset="0"/>
              <a:buChar char="•"/>
            </a:pPr>
            <a:r>
              <a:rPr lang="es-MX" sz="2000" dirty="0" smtClean="0">
                <a:latin typeface="Kristen ITC" pitchFamily="66" charset="0"/>
              </a:rPr>
              <a:t>Lista de cotejo</a:t>
            </a:r>
          </a:p>
          <a:p>
            <a:pPr algn="ctr">
              <a:buFont typeface="Arial" pitchFamily="34" charset="0"/>
              <a:buChar char="•"/>
            </a:pPr>
            <a:r>
              <a:rPr lang="es-MX" sz="2000" dirty="0" smtClean="0">
                <a:latin typeface="Kristen ITC" pitchFamily="66" charset="0"/>
              </a:rPr>
              <a:t>Autoevaluación </a:t>
            </a:r>
            <a:endParaRPr lang="es-MX" sz="2000" dirty="0">
              <a:latin typeface="Kristen ITC" pitchFamily="66" charset="0"/>
            </a:endParaRPr>
          </a:p>
        </p:txBody>
      </p:sp>
      <p:pic>
        <p:nvPicPr>
          <p:cNvPr id="9" name="8 Imagen" descr="WP_20141124_004.jpg"/>
          <p:cNvPicPr>
            <a:picLocks noChangeAspect="1"/>
          </p:cNvPicPr>
          <p:nvPr/>
        </p:nvPicPr>
        <p:blipFill>
          <a:blip r:embed="rId2" cstate="print"/>
          <a:srcRect l="20191" t="9587" r="18633"/>
          <a:stretch>
            <a:fillRect/>
          </a:stretch>
        </p:blipFill>
        <p:spPr>
          <a:xfrm>
            <a:off x="3635896" y="2852936"/>
            <a:ext cx="2088232" cy="1718682"/>
          </a:xfrm>
          <a:prstGeom prst="rect">
            <a:avLst/>
          </a:prstGeom>
        </p:spPr>
      </p:pic>
      <p:pic>
        <p:nvPicPr>
          <p:cNvPr id="10" name="9 Imagen" descr="WP_20141124_002.jpg"/>
          <p:cNvPicPr>
            <a:picLocks noChangeAspect="1"/>
          </p:cNvPicPr>
          <p:nvPr/>
        </p:nvPicPr>
        <p:blipFill>
          <a:blip r:embed="rId3" cstate="print"/>
          <a:stretch>
            <a:fillRect/>
          </a:stretch>
        </p:blipFill>
        <p:spPr>
          <a:xfrm>
            <a:off x="0" y="4577810"/>
            <a:ext cx="5940152" cy="2280190"/>
          </a:xfrm>
          <a:prstGeom prst="rect">
            <a:avLst/>
          </a:prstGeom>
        </p:spPr>
      </p:pic>
      <p:pic>
        <p:nvPicPr>
          <p:cNvPr id="11" name="10 Imagen" descr="WP_20141124_006.jpg"/>
          <p:cNvPicPr>
            <a:picLocks noChangeAspect="1"/>
          </p:cNvPicPr>
          <p:nvPr/>
        </p:nvPicPr>
        <p:blipFill>
          <a:blip r:embed="rId4" cstate="print"/>
          <a:stretch>
            <a:fillRect/>
          </a:stretch>
        </p:blipFill>
        <p:spPr>
          <a:xfrm>
            <a:off x="6444208" y="3068960"/>
            <a:ext cx="2416443" cy="3573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04664"/>
            <a:ext cx="3672408" cy="230832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2400" dirty="0" smtClean="0">
                <a:effectLst>
                  <a:glow rad="101600">
                    <a:schemeClr val="accent4">
                      <a:satMod val="175000"/>
                      <a:alpha val="40000"/>
                    </a:schemeClr>
                  </a:glow>
                </a:effectLst>
                <a:latin typeface="Kristen ITC" pitchFamily="66" charset="0"/>
              </a:rPr>
              <a:t>Actividades permanentes:</a:t>
            </a:r>
          </a:p>
          <a:p>
            <a:pPr algn="ctr">
              <a:buFont typeface="Arial" pitchFamily="34" charset="0"/>
              <a:buChar char="•"/>
            </a:pPr>
            <a:r>
              <a:rPr lang="es-MX" sz="2400" dirty="0" smtClean="0">
                <a:effectLst>
                  <a:glow rad="101600">
                    <a:schemeClr val="accent4">
                      <a:satMod val="175000"/>
                      <a:alpha val="40000"/>
                    </a:schemeClr>
                  </a:glow>
                </a:effectLst>
                <a:latin typeface="Kristen ITC" pitchFamily="66" charset="0"/>
              </a:rPr>
              <a:t>Rincón de la tiendita</a:t>
            </a:r>
          </a:p>
          <a:p>
            <a:pPr algn="ctr">
              <a:buFont typeface="Arial" pitchFamily="34" charset="0"/>
              <a:buChar char="•"/>
            </a:pPr>
            <a:r>
              <a:rPr lang="es-MX" sz="2400" dirty="0" smtClean="0">
                <a:effectLst>
                  <a:glow rad="101600">
                    <a:schemeClr val="accent4">
                      <a:satMod val="175000"/>
                      <a:alpha val="40000"/>
                    </a:schemeClr>
                  </a:glow>
                </a:effectLst>
                <a:latin typeface="Kristen ITC" pitchFamily="66" charset="0"/>
              </a:rPr>
              <a:t>Rincón de juegos</a:t>
            </a:r>
          </a:p>
          <a:p>
            <a:pPr algn="ctr">
              <a:buFont typeface="Arial" pitchFamily="34" charset="0"/>
              <a:buChar char="•"/>
            </a:pPr>
            <a:r>
              <a:rPr lang="es-MX" sz="2400" dirty="0" smtClean="0">
                <a:effectLst>
                  <a:glow rad="101600">
                    <a:schemeClr val="accent4">
                      <a:satMod val="175000"/>
                      <a:alpha val="40000"/>
                    </a:schemeClr>
                  </a:glow>
                </a:effectLst>
                <a:latin typeface="Kristen ITC" pitchFamily="66" charset="0"/>
              </a:rPr>
              <a:t>Rincón del arte</a:t>
            </a:r>
          </a:p>
          <a:p>
            <a:pPr algn="ctr">
              <a:buFont typeface="Arial" pitchFamily="34" charset="0"/>
              <a:buChar char="•"/>
            </a:pPr>
            <a:r>
              <a:rPr lang="es-MX" sz="2400" dirty="0" smtClean="0">
                <a:effectLst>
                  <a:glow rad="101600">
                    <a:schemeClr val="accent4">
                      <a:satMod val="175000"/>
                      <a:alpha val="40000"/>
                    </a:schemeClr>
                  </a:glow>
                </a:effectLst>
                <a:latin typeface="Kristen ITC" pitchFamily="66" charset="0"/>
              </a:rPr>
              <a:t>Biblioteca del aula</a:t>
            </a:r>
            <a:endParaRPr lang="es-MX" sz="2400" dirty="0">
              <a:effectLst>
                <a:glow rad="101600">
                  <a:schemeClr val="accent4">
                    <a:satMod val="175000"/>
                    <a:alpha val="40000"/>
                  </a:schemeClr>
                </a:glow>
              </a:effectLst>
              <a:latin typeface="Kristen ITC" pitchFamily="66" charset="0"/>
            </a:endParaRPr>
          </a:p>
        </p:txBody>
      </p:sp>
      <p:pic>
        <p:nvPicPr>
          <p:cNvPr id="5" name="4 Imagen" descr="WP_20140605_10_00_23_Smart.jpg"/>
          <p:cNvPicPr>
            <a:picLocks noChangeAspect="1"/>
          </p:cNvPicPr>
          <p:nvPr/>
        </p:nvPicPr>
        <p:blipFill>
          <a:blip r:embed="rId2" cstate="print"/>
          <a:stretch>
            <a:fillRect/>
          </a:stretch>
        </p:blipFill>
        <p:spPr>
          <a:xfrm>
            <a:off x="4572000" y="548680"/>
            <a:ext cx="4104456" cy="2294264"/>
          </a:xfrm>
          <a:prstGeom prst="rect">
            <a:avLst/>
          </a:prstGeom>
        </p:spPr>
      </p:pic>
      <p:pic>
        <p:nvPicPr>
          <p:cNvPr id="6" name="5 Imagen" descr="WP_20140605_10_00_41_Smart.jpg"/>
          <p:cNvPicPr>
            <a:picLocks noChangeAspect="1"/>
          </p:cNvPicPr>
          <p:nvPr/>
        </p:nvPicPr>
        <p:blipFill>
          <a:blip r:embed="rId3" cstate="print"/>
          <a:stretch>
            <a:fillRect/>
          </a:stretch>
        </p:blipFill>
        <p:spPr>
          <a:xfrm>
            <a:off x="4283968" y="2924944"/>
            <a:ext cx="2097233" cy="3728415"/>
          </a:xfrm>
          <a:prstGeom prst="rect">
            <a:avLst/>
          </a:prstGeom>
        </p:spPr>
      </p:pic>
      <p:pic>
        <p:nvPicPr>
          <p:cNvPr id="7" name="6 Imagen" descr="WP_20140605_10_01_41_Smart.jpg"/>
          <p:cNvPicPr>
            <a:picLocks noChangeAspect="1"/>
          </p:cNvPicPr>
          <p:nvPr/>
        </p:nvPicPr>
        <p:blipFill>
          <a:blip r:embed="rId4" cstate="print"/>
          <a:stretch>
            <a:fillRect/>
          </a:stretch>
        </p:blipFill>
        <p:spPr>
          <a:xfrm>
            <a:off x="395536" y="2852936"/>
            <a:ext cx="3600400" cy="2025225"/>
          </a:xfrm>
          <a:prstGeom prst="rect">
            <a:avLst/>
          </a:prstGeom>
        </p:spPr>
      </p:pic>
      <p:pic>
        <p:nvPicPr>
          <p:cNvPr id="8" name="7 Imagen" descr="WP_20140605_10_03_43_Smart.jpg"/>
          <p:cNvPicPr>
            <a:picLocks noChangeAspect="1"/>
          </p:cNvPicPr>
          <p:nvPr/>
        </p:nvPicPr>
        <p:blipFill>
          <a:blip r:embed="rId5" cstate="print"/>
          <a:stretch>
            <a:fillRect/>
          </a:stretch>
        </p:blipFill>
        <p:spPr>
          <a:xfrm>
            <a:off x="395536" y="4869160"/>
            <a:ext cx="3600400" cy="1836028"/>
          </a:xfrm>
          <a:prstGeom prst="rect">
            <a:avLst/>
          </a:prstGeom>
        </p:spPr>
      </p:pic>
      <p:pic>
        <p:nvPicPr>
          <p:cNvPr id="9" name="8 Imagen" descr="WP_20141124_005.jpg"/>
          <p:cNvPicPr>
            <a:picLocks noChangeAspect="1"/>
          </p:cNvPicPr>
          <p:nvPr/>
        </p:nvPicPr>
        <p:blipFill>
          <a:blip r:embed="rId6" cstate="print"/>
          <a:stretch>
            <a:fillRect/>
          </a:stretch>
        </p:blipFill>
        <p:spPr>
          <a:xfrm>
            <a:off x="6516216" y="2996952"/>
            <a:ext cx="2448272" cy="36483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es-MX" sz="3600" dirty="0" smtClean="0">
                <a:effectLst>
                  <a:glow rad="101600">
                    <a:schemeClr val="accent4">
                      <a:satMod val="175000"/>
                      <a:alpha val="40000"/>
                    </a:schemeClr>
                  </a:glow>
                </a:effectLst>
                <a:latin typeface="Kristen ITC" pitchFamily="66" charset="0"/>
              </a:rPr>
              <a:t>Estrategias pedagógicas de </a:t>
            </a:r>
            <a:r>
              <a:rPr lang="es-MX" sz="3600" dirty="0" err="1" smtClean="0">
                <a:effectLst>
                  <a:glow rad="101600">
                    <a:schemeClr val="accent4">
                      <a:satMod val="175000"/>
                      <a:alpha val="40000"/>
                    </a:schemeClr>
                  </a:glow>
                </a:effectLst>
                <a:latin typeface="Kristen ITC" pitchFamily="66" charset="0"/>
              </a:rPr>
              <a:t>acuedo</a:t>
            </a:r>
            <a:r>
              <a:rPr lang="es-MX" sz="3600" dirty="0" smtClean="0">
                <a:effectLst>
                  <a:glow rad="101600">
                    <a:schemeClr val="accent4">
                      <a:satMod val="175000"/>
                      <a:alpha val="40000"/>
                    </a:schemeClr>
                  </a:glow>
                </a:effectLst>
                <a:latin typeface="Kristen ITC" pitchFamily="66" charset="0"/>
              </a:rPr>
              <a:t> al plan de mejora escolar </a:t>
            </a:r>
            <a:endParaRPr lang="es-MX" sz="3600" dirty="0">
              <a:effectLst>
                <a:glow rad="101600">
                  <a:schemeClr val="accent4">
                    <a:satMod val="175000"/>
                    <a:alpha val="40000"/>
                  </a:schemeClr>
                </a:glow>
              </a:effectLst>
              <a:latin typeface="Kristen ITC" pitchFamily="66" charset="0"/>
            </a:endParaRPr>
          </a:p>
        </p:txBody>
      </p:sp>
      <p:sp>
        <p:nvSpPr>
          <p:cNvPr id="4" name="3 CuadroTexto"/>
          <p:cNvSpPr txBox="1"/>
          <p:nvPr/>
        </p:nvSpPr>
        <p:spPr>
          <a:xfrm>
            <a:off x="323528" y="1988840"/>
            <a:ext cx="3600400" cy="44012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Font typeface="Arial" pitchFamily="34" charset="0"/>
              <a:buChar char="•"/>
            </a:pPr>
            <a:r>
              <a:rPr lang="es-MX" sz="2800" dirty="0" smtClean="0">
                <a:latin typeface="Kristen ITC" pitchFamily="66" charset="0"/>
              </a:rPr>
              <a:t>lectura compartida</a:t>
            </a:r>
          </a:p>
          <a:p>
            <a:pPr algn="ctr">
              <a:buFont typeface="Arial" pitchFamily="34" charset="0"/>
              <a:buChar char="•"/>
            </a:pPr>
            <a:r>
              <a:rPr lang="es-MX" sz="2800" dirty="0" smtClean="0">
                <a:latin typeface="Kristen ITC" pitchFamily="66" charset="0"/>
              </a:rPr>
              <a:t>Acertijos compartidos</a:t>
            </a:r>
          </a:p>
          <a:p>
            <a:pPr algn="ctr">
              <a:buFont typeface="Arial" pitchFamily="34" charset="0"/>
              <a:buChar char="•"/>
            </a:pPr>
            <a:r>
              <a:rPr lang="es-MX" sz="2800" dirty="0" err="1" smtClean="0">
                <a:latin typeface="Kristen ITC" pitchFamily="66" charset="0"/>
              </a:rPr>
              <a:t>Tutoria</a:t>
            </a:r>
            <a:r>
              <a:rPr lang="es-MX" sz="2800" dirty="0" smtClean="0">
                <a:latin typeface="Kristen ITC" pitchFamily="66" charset="0"/>
              </a:rPr>
              <a:t> </a:t>
            </a:r>
            <a:r>
              <a:rPr lang="es-MX" sz="2800" dirty="0" err="1" smtClean="0">
                <a:latin typeface="Kristen ITC" pitchFamily="66" charset="0"/>
              </a:rPr>
              <a:t>matematica</a:t>
            </a:r>
            <a:endParaRPr lang="es-MX" sz="2800" dirty="0" smtClean="0">
              <a:latin typeface="Kristen ITC" pitchFamily="66" charset="0"/>
            </a:endParaRPr>
          </a:p>
          <a:p>
            <a:pPr algn="ctr">
              <a:buFont typeface="Arial" pitchFamily="34" charset="0"/>
              <a:buChar char="•"/>
            </a:pPr>
            <a:r>
              <a:rPr lang="es-MX" sz="2800" dirty="0" smtClean="0">
                <a:latin typeface="Kristen ITC" pitchFamily="66" charset="0"/>
              </a:rPr>
              <a:t>Ferias </a:t>
            </a:r>
            <a:r>
              <a:rPr lang="es-MX" sz="2800" dirty="0" err="1" smtClean="0">
                <a:latin typeface="Kristen ITC" pitchFamily="66" charset="0"/>
              </a:rPr>
              <a:t>academicas</a:t>
            </a:r>
            <a:endParaRPr lang="es-MX" sz="2800" dirty="0" smtClean="0">
              <a:latin typeface="Kristen ITC" pitchFamily="66" charset="0"/>
            </a:endParaRPr>
          </a:p>
          <a:p>
            <a:pPr algn="ctr">
              <a:buFont typeface="Arial" pitchFamily="34" charset="0"/>
              <a:buChar char="•"/>
            </a:pPr>
            <a:r>
              <a:rPr lang="es-MX" sz="2800" dirty="0" smtClean="0">
                <a:latin typeface="Kristen ITC" pitchFamily="66" charset="0"/>
              </a:rPr>
              <a:t>Concursos </a:t>
            </a:r>
          </a:p>
          <a:p>
            <a:pPr algn="ctr">
              <a:buFont typeface="Arial" pitchFamily="34" charset="0"/>
              <a:buChar char="•"/>
            </a:pPr>
            <a:r>
              <a:rPr lang="es-MX" sz="2800" dirty="0" smtClean="0">
                <a:latin typeface="Kristen ITC" pitchFamily="66" charset="0"/>
              </a:rPr>
              <a:t>Campañas bimestrales</a:t>
            </a:r>
          </a:p>
        </p:txBody>
      </p:sp>
      <p:pic>
        <p:nvPicPr>
          <p:cNvPr id="5" name="4 Imagen" descr="WP_20140702_10_06_14_Smart.jpg"/>
          <p:cNvPicPr>
            <a:picLocks noChangeAspect="1"/>
          </p:cNvPicPr>
          <p:nvPr/>
        </p:nvPicPr>
        <p:blipFill>
          <a:blip r:embed="rId2" cstate="print"/>
          <a:stretch>
            <a:fillRect/>
          </a:stretch>
        </p:blipFill>
        <p:spPr>
          <a:xfrm>
            <a:off x="5004048" y="1628800"/>
            <a:ext cx="2664295" cy="2232248"/>
          </a:xfrm>
          <a:prstGeom prst="rect">
            <a:avLst/>
          </a:prstGeom>
        </p:spPr>
      </p:pic>
      <p:pic>
        <p:nvPicPr>
          <p:cNvPr id="6" name="5 Imagen" descr="WP_20140702_09_23_16_Smart.jpg"/>
          <p:cNvPicPr>
            <a:picLocks noChangeAspect="1"/>
          </p:cNvPicPr>
          <p:nvPr/>
        </p:nvPicPr>
        <p:blipFill>
          <a:blip r:embed="rId3" cstate="print"/>
          <a:stretch>
            <a:fillRect/>
          </a:stretch>
        </p:blipFill>
        <p:spPr>
          <a:xfrm>
            <a:off x="6660232" y="4005064"/>
            <a:ext cx="2273395" cy="2448272"/>
          </a:xfrm>
          <a:prstGeom prst="ellipse">
            <a:avLst/>
          </a:prstGeom>
          <a:ln>
            <a:noFill/>
          </a:ln>
          <a:effectLst>
            <a:softEdge rad="112500"/>
          </a:effectLst>
        </p:spPr>
      </p:pic>
      <p:pic>
        <p:nvPicPr>
          <p:cNvPr id="7" name="6 Imagen" descr="WP_20140702_09_24_07_Smart.jpg"/>
          <p:cNvPicPr>
            <a:picLocks noChangeAspect="1"/>
          </p:cNvPicPr>
          <p:nvPr/>
        </p:nvPicPr>
        <p:blipFill>
          <a:blip r:embed="rId4" cstate="print"/>
          <a:stretch>
            <a:fillRect/>
          </a:stretch>
        </p:blipFill>
        <p:spPr>
          <a:xfrm>
            <a:off x="4355976" y="4077072"/>
            <a:ext cx="2360861" cy="237626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38100">
            <a:solidFill>
              <a:srgbClr val="00B0F0"/>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MX" dirty="0" smtClean="0">
                <a:effectLst>
                  <a:glow rad="139700">
                    <a:schemeClr val="accent3">
                      <a:satMod val="175000"/>
                      <a:alpha val="40000"/>
                    </a:schemeClr>
                  </a:glow>
                </a:effectLst>
                <a:latin typeface="Kristen ITC" pitchFamily="66" charset="0"/>
              </a:rPr>
              <a:t>Acompañamiento a las escuelas de tiempo completo </a:t>
            </a:r>
            <a:endParaRPr lang="es-MX" dirty="0">
              <a:effectLst>
                <a:glow rad="139700">
                  <a:schemeClr val="accent3">
                    <a:satMod val="175000"/>
                    <a:alpha val="40000"/>
                  </a:schemeClr>
                </a:glow>
              </a:effectLst>
              <a:latin typeface="Kristen ITC" pitchFamily="66" charset="0"/>
            </a:endParaRPr>
          </a:p>
        </p:txBody>
      </p:sp>
      <p:sp>
        <p:nvSpPr>
          <p:cNvPr id="3" name="2 Marcador de contenido"/>
          <p:cNvSpPr>
            <a:spLocks noGrp="1"/>
          </p:cNvSpPr>
          <p:nvPr>
            <p:ph idx="1"/>
          </p:nvPr>
        </p:nvSpPr>
        <p:spPr>
          <a:xfrm>
            <a:off x="457200" y="1600200"/>
            <a:ext cx="8229600" cy="50691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ormAutofit/>
          </a:bodyPr>
          <a:lstStyle/>
          <a:p>
            <a:pPr marL="0" indent="0">
              <a:buFont typeface="Wingdings" pitchFamily="2" charset="2"/>
              <a:buChar char="ü"/>
            </a:pPr>
            <a:r>
              <a:rPr lang="es-MX" sz="2800" dirty="0" smtClean="0">
                <a:latin typeface="Kristen ITC" pitchFamily="66" charset="0"/>
              </a:rPr>
              <a:t>Centro educativo Narciso Bassols </a:t>
            </a:r>
          </a:p>
          <a:p>
            <a:pPr marL="0" indent="0">
              <a:buNone/>
            </a:pPr>
            <a:endParaRPr lang="es-MX" sz="2800" dirty="0" smtClean="0">
              <a:latin typeface="Kristen ITC" pitchFamily="66" charset="0"/>
            </a:endParaRPr>
          </a:p>
          <a:p>
            <a:pPr marL="0" indent="0">
              <a:buFont typeface="Wingdings" pitchFamily="2" charset="2"/>
              <a:buChar char="ü"/>
            </a:pPr>
            <a:r>
              <a:rPr lang="es-MX" sz="2800" dirty="0" smtClean="0">
                <a:latin typeface="Kristen ITC" pitchFamily="66" charset="0"/>
              </a:rPr>
              <a:t>Asesoría de Matemáticas con la especialista Tatiana Mendoza</a:t>
            </a:r>
          </a:p>
          <a:p>
            <a:pPr marL="0" indent="0">
              <a:buNone/>
            </a:pPr>
            <a:endParaRPr lang="es-MX" sz="2800" dirty="0" smtClean="0">
              <a:latin typeface="Kristen ITC" pitchFamily="66" charset="0"/>
            </a:endParaRPr>
          </a:p>
          <a:p>
            <a:pPr marL="0" indent="0">
              <a:buFont typeface="Wingdings" pitchFamily="2" charset="2"/>
              <a:buChar char="ü"/>
            </a:pPr>
            <a:r>
              <a:rPr lang="es-MX" sz="2800" dirty="0" smtClean="0">
                <a:latin typeface="Kristen ITC" pitchFamily="66" charset="0"/>
              </a:rPr>
              <a:t>Asesoría de Ciencias Naturales con el especialista Ricardo Valdés</a:t>
            </a:r>
          </a:p>
          <a:p>
            <a:pPr marL="0" indent="0">
              <a:buNone/>
            </a:pPr>
            <a:endParaRPr lang="es-MX" sz="2800" dirty="0" smtClean="0">
              <a:latin typeface="Kristen ITC" pitchFamily="66" charset="0"/>
            </a:endParaRPr>
          </a:p>
          <a:p>
            <a:pPr marL="0" indent="0">
              <a:buFont typeface="Wingdings" pitchFamily="2" charset="2"/>
              <a:buChar char="ü"/>
            </a:pPr>
            <a:r>
              <a:rPr lang="es-MX" sz="2800" dirty="0" smtClean="0">
                <a:latin typeface="Kristen ITC" pitchFamily="66" charset="0"/>
              </a:rPr>
              <a:t>Asesoría de Español con el especialista Enrique Lepe García </a:t>
            </a:r>
            <a:endParaRPr lang="es-MX" sz="2800" dirty="0">
              <a:latin typeface="Kristen ITC" pitchFamily="66" charset="0"/>
            </a:endParaRPr>
          </a:p>
        </p:txBody>
      </p:sp>
    </p:spTree>
    <p:extLst>
      <p:ext uri="{BB962C8B-B14F-4D97-AF65-F5344CB8AC3E}">
        <p14:creationId xmlns="" xmlns:p14="http://schemas.microsoft.com/office/powerpoint/2010/main" val="2643778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s-MX" dirty="0" smtClean="0">
                <a:effectLst>
                  <a:glow rad="139700">
                    <a:schemeClr val="accent2">
                      <a:satMod val="175000"/>
                      <a:alpha val="40000"/>
                    </a:schemeClr>
                  </a:glow>
                </a:effectLst>
                <a:latin typeface="Kristen ITC" pitchFamily="66" charset="0"/>
              </a:rPr>
              <a:t>Ciencias Naturales </a:t>
            </a:r>
            <a:endParaRPr lang="es-MX" dirty="0">
              <a:effectLst>
                <a:glow rad="139700">
                  <a:schemeClr val="accent2">
                    <a:satMod val="175000"/>
                    <a:alpha val="40000"/>
                  </a:schemeClr>
                </a:glow>
              </a:effectLst>
              <a:latin typeface="Kristen ITC" pitchFamily="66" charset="0"/>
            </a:endParaRPr>
          </a:p>
        </p:txBody>
      </p:sp>
      <p:sp>
        <p:nvSpPr>
          <p:cNvPr id="3" name="2 Marcador de contenido"/>
          <p:cNvSpPr>
            <a:spLocks noGrp="1"/>
          </p:cNvSpPr>
          <p:nvPr>
            <p:ph idx="1"/>
          </p:nvPr>
        </p:nvSpPr>
        <p:spPr>
          <a:xfrm>
            <a:off x="457200" y="1600200"/>
            <a:ext cx="8229600" cy="4853136"/>
          </a:xfrm>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s-MX" b="1" dirty="0" smtClean="0">
                <a:latin typeface="Kristen ITC" pitchFamily="66" charset="0"/>
              </a:rPr>
              <a:t>¿Qué es un portador?</a:t>
            </a:r>
          </a:p>
          <a:p>
            <a:pPr marL="0" indent="0">
              <a:buNone/>
            </a:pPr>
            <a:endParaRPr lang="es-MX" dirty="0" smtClean="0">
              <a:latin typeface="Kristen ITC" pitchFamily="66" charset="0"/>
            </a:endParaRPr>
          </a:p>
          <a:p>
            <a:pPr marL="0" indent="0">
              <a:buNone/>
            </a:pPr>
            <a:r>
              <a:rPr lang="es-MX" dirty="0" smtClean="0">
                <a:latin typeface="Kristen ITC" pitchFamily="66" charset="0"/>
              </a:rPr>
              <a:t>Es una estrategia en la cual el alumno construye de manera individual sus representaciones del tema de acuerdo a lo que el sabe o recuerda. Refleja el nivel de certezas y el nivel de dudas y promueve a investigar la hipótesis verdadera.</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MX" dirty="0" smtClean="0">
                <a:effectLst>
                  <a:glow rad="139700">
                    <a:schemeClr val="accent3">
                      <a:satMod val="175000"/>
                      <a:alpha val="40000"/>
                    </a:schemeClr>
                  </a:glow>
                </a:effectLst>
                <a:latin typeface="Kristen ITC" pitchFamily="66" charset="0"/>
              </a:rPr>
              <a:t>Ejemplo:</a:t>
            </a:r>
            <a:br>
              <a:rPr lang="es-MX" dirty="0" smtClean="0">
                <a:effectLst>
                  <a:glow rad="139700">
                    <a:schemeClr val="accent3">
                      <a:satMod val="175000"/>
                      <a:alpha val="40000"/>
                    </a:schemeClr>
                  </a:glow>
                </a:effectLst>
                <a:latin typeface="Kristen ITC" pitchFamily="66" charset="0"/>
              </a:rPr>
            </a:br>
            <a:r>
              <a:rPr lang="es-MX" dirty="0" smtClean="0">
                <a:effectLst>
                  <a:glow rad="139700">
                    <a:schemeClr val="accent3">
                      <a:satMod val="175000"/>
                      <a:alpha val="40000"/>
                    </a:schemeClr>
                  </a:glow>
                </a:effectLst>
                <a:latin typeface="Kristen ITC" pitchFamily="66" charset="0"/>
              </a:rPr>
              <a:t>Avances</a:t>
            </a:r>
            <a:endParaRPr lang="es-MX" dirty="0">
              <a:effectLst>
                <a:glow rad="139700">
                  <a:schemeClr val="accent3">
                    <a:satMod val="175000"/>
                    <a:alpha val="40000"/>
                  </a:schemeClr>
                </a:glow>
              </a:effectLst>
              <a:latin typeface="Kristen ITC" pitchFamily="66" charset="0"/>
            </a:endParaRPr>
          </a:p>
        </p:txBody>
      </p:sp>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64489" y="5391596"/>
            <a:ext cx="1800000" cy="1344444"/>
          </a:xfrm>
          <a:prstGeom prst="rect">
            <a:avLst/>
          </a:prstGeom>
        </p:spPr>
      </p:pic>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85073" y="5373216"/>
            <a:ext cx="1800000" cy="1344444"/>
          </a:xfrm>
          <a:prstGeom prst="rect">
            <a:avLst/>
          </a:prstGeom>
        </p:spPr>
      </p:pic>
      <p:pic>
        <p:nvPicPr>
          <p:cNvPr id="5" name="4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75656" y="1820256"/>
            <a:ext cx="1800000" cy="1390909"/>
          </a:xfrm>
          <a:prstGeom prst="rect">
            <a:avLst/>
          </a:prstGeom>
        </p:spPr>
      </p:pic>
      <p:pic>
        <p:nvPicPr>
          <p:cNvPr id="6" name="5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37275" y="1419301"/>
            <a:ext cx="1390909" cy="1800000"/>
          </a:xfrm>
          <a:prstGeom prst="rect">
            <a:avLst/>
          </a:prstGeom>
        </p:spPr>
      </p:pic>
      <p:pic>
        <p:nvPicPr>
          <p:cNvPr id="7" name="6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53091" y="1556248"/>
            <a:ext cx="1390909" cy="1800000"/>
          </a:xfrm>
          <a:prstGeom prst="rect">
            <a:avLst/>
          </a:prstGeom>
        </p:spPr>
      </p:pic>
      <p:pic>
        <p:nvPicPr>
          <p:cNvPr id="8" name="7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228184" y="3378572"/>
            <a:ext cx="1390909" cy="1800000"/>
          </a:xfrm>
          <a:prstGeom prst="rect">
            <a:avLst/>
          </a:prstGeom>
        </p:spPr>
      </p:pic>
      <p:pic>
        <p:nvPicPr>
          <p:cNvPr id="9" name="8 Imagen"/>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446366" y="3356248"/>
            <a:ext cx="1390909" cy="1800000"/>
          </a:xfrm>
          <a:prstGeom prst="rect">
            <a:avLst/>
          </a:prstGeom>
        </p:spPr>
      </p:pic>
      <p:pic>
        <p:nvPicPr>
          <p:cNvPr id="10" name="9 Imagen"/>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67544" y="3356248"/>
            <a:ext cx="1390909" cy="1800000"/>
          </a:xfrm>
          <a:prstGeom prst="rect">
            <a:avLst/>
          </a:prstGeom>
        </p:spPr>
      </p:pic>
      <p:cxnSp>
        <p:nvCxnSpPr>
          <p:cNvPr id="12" name="11 Conector recto de flecha"/>
          <p:cNvCxnSpPr/>
          <p:nvPr/>
        </p:nvCxnSpPr>
        <p:spPr>
          <a:xfrm>
            <a:off x="3446366" y="2515710"/>
            <a:ext cx="1269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7" idx="1"/>
          </p:cNvCxnSpPr>
          <p:nvPr/>
        </p:nvCxnSpPr>
        <p:spPr>
          <a:xfrm>
            <a:off x="6372200" y="2456248"/>
            <a:ext cx="13808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07504" y="414908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9" idx="1"/>
          </p:cNvCxnSpPr>
          <p:nvPr/>
        </p:nvCxnSpPr>
        <p:spPr>
          <a:xfrm>
            <a:off x="1979712" y="4256248"/>
            <a:ext cx="14666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932040" y="4278572"/>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8" idx="3"/>
          </p:cNvCxnSpPr>
          <p:nvPr/>
        </p:nvCxnSpPr>
        <p:spPr>
          <a:xfrm>
            <a:off x="7619093" y="4278572"/>
            <a:ext cx="985354" cy="10946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9811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60648"/>
            <a:ext cx="4680520" cy="936104"/>
          </a:xfrm>
        </p:spPr>
        <p:style>
          <a:lnRef idx="1">
            <a:schemeClr val="accent2"/>
          </a:lnRef>
          <a:fillRef idx="2">
            <a:schemeClr val="accent2"/>
          </a:fillRef>
          <a:effectRef idx="1">
            <a:schemeClr val="accent2"/>
          </a:effectRef>
          <a:fontRef idx="minor">
            <a:schemeClr val="dk1"/>
          </a:fontRef>
        </p:style>
        <p:txBody>
          <a:bodyPr/>
          <a:lstStyle/>
          <a:p>
            <a:r>
              <a:rPr lang="es-MX" dirty="0" smtClean="0">
                <a:effectLst>
                  <a:glow rad="228600">
                    <a:schemeClr val="accent4">
                      <a:satMod val="175000"/>
                      <a:alpha val="40000"/>
                    </a:schemeClr>
                  </a:glow>
                </a:effectLst>
              </a:rPr>
              <a:t>Español </a:t>
            </a:r>
            <a:endParaRPr lang="es-MX" dirty="0">
              <a:effectLst>
                <a:glow rad="228600">
                  <a:schemeClr val="accent4">
                    <a:satMod val="175000"/>
                    <a:alpha val="40000"/>
                  </a:schemeClr>
                </a:glow>
              </a:effectLst>
            </a:endParaRPr>
          </a:p>
        </p:txBody>
      </p:sp>
      <p:sp>
        <p:nvSpPr>
          <p:cNvPr id="3" name="2 CuadroTexto"/>
          <p:cNvSpPr txBox="1"/>
          <p:nvPr/>
        </p:nvSpPr>
        <p:spPr>
          <a:xfrm>
            <a:off x="539552" y="1916832"/>
            <a:ext cx="3384376"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3600" dirty="0" smtClean="0">
                <a:latin typeface="Kristen ITC" pitchFamily="66" charset="0"/>
              </a:rPr>
              <a:t>Practicas sociales del lenguaje</a:t>
            </a:r>
          </a:p>
          <a:p>
            <a:endParaRPr lang="es-MX" sz="3600" dirty="0" smtClean="0">
              <a:latin typeface="Kristen ITC" pitchFamily="66" charset="0"/>
            </a:endParaRPr>
          </a:p>
          <a:p>
            <a:r>
              <a:rPr lang="es-MX" sz="3600" dirty="0" smtClean="0">
                <a:latin typeface="Kristen ITC" pitchFamily="66" charset="0"/>
              </a:rPr>
              <a:t>Planeación multigrado</a:t>
            </a:r>
          </a:p>
          <a:p>
            <a:endParaRPr lang="es-MX" sz="3600" dirty="0" smtClean="0">
              <a:latin typeface="Kristen ITC" pitchFamily="66" charset="0"/>
            </a:endParaRPr>
          </a:p>
          <a:p>
            <a:r>
              <a:rPr lang="es-MX" sz="3600" dirty="0" smtClean="0">
                <a:latin typeface="Kristen ITC" pitchFamily="66" charset="0"/>
              </a:rPr>
              <a:t>Proyectos </a:t>
            </a:r>
            <a:endParaRPr lang="es-MX" sz="3600" dirty="0">
              <a:latin typeface="Kristen ITC" pitchFamily="66" charset="0"/>
            </a:endParaRPr>
          </a:p>
        </p:txBody>
      </p:sp>
      <p:pic>
        <p:nvPicPr>
          <p:cNvPr id="1026" name="Picture 2" descr="C:\Users\ZUGAR\Documents\ignacio zaragoza el pino\el pino\SAM_0313.JPG"/>
          <p:cNvPicPr>
            <a:picLocks noChangeAspect="1" noChangeArrowheads="1"/>
          </p:cNvPicPr>
          <p:nvPr/>
        </p:nvPicPr>
        <p:blipFill>
          <a:blip r:embed="rId2" cstate="print"/>
          <a:srcRect/>
          <a:stretch>
            <a:fillRect/>
          </a:stretch>
        </p:blipFill>
        <p:spPr bwMode="auto">
          <a:xfrm>
            <a:off x="4283968" y="2060848"/>
            <a:ext cx="4392488" cy="425182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269</Words>
  <Application>Microsoft Office PowerPoint</Application>
  <PresentationFormat>Presentación en pantalla (4:3)</PresentationFormat>
  <Paragraphs>50</Paragraphs>
  <Slides>9</Slides>
  <Notes>2</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Escuela Primaria Ignacio Zaragoza</vt:lpstr>
      <vt:lpstr>Contexto</vt:lpstr>
      <vt:lpstr>¿Cómo planean, organizan y evaluan los maestros la enseñanza en un grupo multigrado?</vt:lpstr>
      <vt:lpstr>Diapositiva 4</vt:lpstr>
      <vt:lpstr>Estrategias pedagógicas de acuedo al plan de mejora escolar </vt:lpstr>
      <vt:lpstr>Acompañamiento a las escuelas de tiempo completo </vt:lpstr>
      <vt:lpstr>Ciencias Naturales </vt:lpstr>
      <vt:lpstr>Ejemplo: Avances</vt:lpstr>
      <vt:lpstr>Español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Primaria Ignacio Zaragoza</dc:title>
  <dc:creator>ZUGAR</dc:creator>
  <cp:lastModifiedBy>ZUGAR</cp:lastModifiedBy>
  <cp:revision>5</cp:revision>
  <dcterms:created xsi:type="dcterms:W3CDTF">2014-11-28T20:32:12Z</dcterms:created>
  <dcterms:modified xsi:type="dcterms:W3CDTF">2014-11-28T21:19:49Z</dcterms:modified>
</cp:coreProperties>
</file>