
<file path=[Content_Types].xml><?xml version="1.0" encoding="utf-8"?>
<Types xmlns="http://schemas.openxmlformats.org/package/2006/content-types">
  <Default Extension="xml" ContentType="application/xml"/>
  <Default Extension="jpeg" ContentType="image/jpeg"/>
  <Default Extension="fntdata" ContentType="application/x-fontdata"/>
  <Default Extension="rels" ContentType="application/vnd.openxmlformats-package.relationships+xml"/>
  <Default Extension="font" ContentType="application/x-fontdata"/>
  <Override PartName="/ppt/slides/slide3.xml" ContentType="application/vnd.openxmlformats-officedocument.presentationml.slide+xml"/>
  <Override PartName="/docProps/app.xml" ContentType="application/vnd.openxmlformats-officedocument.extended-properties+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2.xml" ContentType="application/vnd.openxmlformats-officedocument.presentationml.slideLayout+xml"/>
  <Override PartName="/ppt/tableStyles.xml" ContentType="application/vnd.openxmlformats-officedocument.presentationml.tableStyles+xml"/>
  <Override PartName="/ppt/slideLayouts/slideLayout14.xml" ContentType="application/vnd.openxmlformats-officedocument.presentationml.slideLayout+xml"/>
  <Override PartName="/ppt/viewProps.xml" ContentType="application/vnd.openxmlformats-officedocument.presentationml.viewProps+xml"/>
  <Override PartName="/ppt/slides/slide2.xml" ContentType="application/vnd.openxmlformats-officedocument.presentationml.slide+xml"/>
  <Override PartName="/ppt/diagrams/colors1.xml" ContentType="application/vnd.openxmlformats-officedocument.drawingml.diagramColors+xml"/>
  <Override PartName="/ppt/diagrams/quickStyle1.xml" ContentType="application/vnd.openxmlformats-officedocument.drawingml.diagramStyle+xml"/>
  <Override PartName="/ppt/slides/slide8.xml" ContentType="application/vnd.openxmlformats-officedocument.presentationml.slid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slides/slide9.xml" ContentType="application/vnd.openxmlformats-officedocument.presentationml.slide+xml"/>
  <Override PartName="/ppt/slideMasters/slideMaster1.xml" ContentType="application/vnd.openxmlformats-officedocument.presentationml.slideMaster+xml"/>
  <Override PartName="/ppt/slides/slide1.xml" ContentType="application/vnd.openxmlformats-officedocument.presentationml.slide+xml"/>
  <Override PartName="/ppt/slideLayouts/slideLayout16.xml" ContentType="application/vnd.openxmlformats-officedocument.presentationml.slideLayout+xml"/>
  <Override PartName="/ppt/slides/slide5.xml" ContentType="application/vnd.openxmlformats-officedocument.presentationml.slide+xml"/>
  <Override PartName="/ppt/slideLayouts/slideLayout4.xml" ContentType="application/vnd.openxmlformats-officedocument.presentationml.slideLayout+xml"/>
  <Override PartName="/ppt/slideLayouts/slideLayout11.xml" ContentType="application/vnd.openxmlformats-officedocument.presentationml.slideLayout+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2.xml" ContentType="application/vnd.openxmlformats-officedocument.presentationml.slideLayout+xml"/>
  <Override PartName="/ppt/slides/slide7.xml" ContentType="application/vnd.openxmlformats-officedocument.presentationml.slide+xml"/>
  <Override PartName="/docProps/core.xml" ContentType="application/vnd.openxmlformats-package.core-properties+xml"/>
  <Override PartName="/ppt/slideLayouts/slideLayout1.xml" ContentType="application/vnd.openxmlformats-officedocument.presentationml.slideLayout+xml"/>
  <Override PartName="/ppt/slideLayouts/slideLayout15.xml" ContentType="application/vnd.openxmlformats-officedocument.presentationml.slideLayout+xml"/>
  <Override PartName="/ppt/slideLayouts/slideLayout13.xml" ContentType="application/vnd.openxmlformats-officedocument.presentationml.slideLayout+xml"/>
  <Override PartName="/ppt/slideLayouts/slideLayout10.xml" ContentType="application/vnd.openxmlformats-officedocument.presentationml.slideLayout+xml"/>
  <Override PartName="/ppt/slides/slide6.xml" ContentType="application/vnd.openxmlformats-officedocument.presentationml.slide+xml"/>
  <Override PartName="/ppt/slides/slide4.xml" ContentType="application/vnd.openxmlformats-officedocument.presentationml.slide+xml"/>
  <Override PartName="/ppt/slideLayouts/slideLayout3.xml" ContentType="application/vnd.openxmlformats-officedocument.presentationml.slideLayout+xml"/>
  <Override PartName="/ppt/diagrams/layout1.xml" ContentType="application/vnd.openxmlformats-officedocument.drawingml.diagramLayout+xml"/>
  <Override PartName="/ppt/diagrams/data1.xml" ContentType="application/vnd.openxmlformats-officedocument.drawingml.diagramData+xml"/>
  <Override PartName="/ppt/diagrams/drawing1.xml" ContentType="application/vnd.ms-office.drawingml.diagramDrawing+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xmlns:dsp="http://schemas.microsoft.com/office/drawing/2008/diagram" xmlns:dgm="http://schemas.openxmlformats.org/drawingml/2006/diagram" xmlns:m="http://schemas.openxmlformats.org/officeDocument/2006/math" embedTrueTypeFonts="1" autoCompressPictures="0">
  <p:sldMasterIdLst>
    <p:sldMasterId r:id="rId1" id="2147483648"/>
  </p:sldMasterIdLst>
  <p:sldIdLst>
    <p:sldId r:id="rId2" id="256"/>
    <p:sldId r:id="rId3" id="257"/>
    <p:sldId r:id="rId4" id="258"/>
    <p:sldId r:id="rId5" id="259"/>
    <p:sldId r:id="rId6" id="262"/>
    <p:sldId r:id="rId7" id="261"/>
    <p:sldId r:id="rId8" id="260"/>
    <p:sldId r:id="rId9" id="263"/>
    <p:sldId r:id="rId10" id="264"/>
  </p:sldIdLst>
  <p:sldSz cx="12192000" cy="6858000"/>
  <p:notesSz cx="6858000" cy="9144000"/>
  <p:embeddedFontLst>
    <p:embeddedFont>
      <p:font typeface="WPS Special 1"/>
      <p:regular r:id="rId15"/>
    </p:embeddedFont>
  </p:embeddedFontLst>
  <p:defaultTextStyle>
    <a:defPPr>
      <a:defRPr lang="en-US"/>
    </a:defPPr>
    <a:lvl1pPr algn="l" marL="0" defTabSz="457200" eaLnBrk="1" latinLnBrk="0" hangingPunct="1" rtl="false">
      <a:defRPr sz="1800" kern="1200">
        <a:solidFill>
          <a:schemeClr val="tx1"/>
        </a:solidFill>
        <a:latin typeface="+mn-lt"/>
        <a:ea typeface="+mn-ea"/>
        <a:cs typeface="+mn-cs"/>
      </a:defRPr>
    </a:lvl1pPr>
    <a:lvl2pPr algn="l" marL="457200" defTabSz="457200" eaLnBrk="1" latinLnBrk="0" hangingPunct="1" rtl="false">
      <a:defRPr sz="1800" kern="1200">
        <a:solidFill>
          <a:schemeClr val="tx1"/>
        </a:solidFill>
        <a:latin typeface="+mn-lt"/>
        <a:ea typeface="+mn-ea"/>
        <a:cs typeface="+mn-cs"/>
      </a:defRPr>
    </a:lvl2pPr>
    <a:lvl3pPr algn="l" marL="914400" defTabSz="457200" eaLnBrk="1" latinLnBrk="0" hangingPunct="1" rtl="false">
      <a:defRPr sz="1800" kern="1200">
        <a:solidFill>
          <a:schemeClr val="tx1"/>
        </a:solidFill>
        <a:latin typeface="+mn-lt"/>
        <a:ea typeface="+mn-ea"/>
        <a:cs typeface="+mn-cs"/>
      </a:defRPr>
    </a:lvl3pPr>
    <a:lvl4pPr algn="l" marL="1371600" defTabSz="457200" eaLnBrk="1" latinLnBrk="0" hangingPunct="1" rtl="false">
      <a:defRPr sz="1800" kern="1200">
        <a:solidFill>
          <a:schemeClr val="tx1"/>
        </a:solidFill>
        <a:latin typeface="+mn-lt"/>
        <a:ea typeface="+mn-ea"/>
        <a:cs typeface="+mn-cs"/>
      </a:defRPr>
    </a:lvl4pPr>
    <a:lvl5pPr algn="l" marL="1828800" defTabSz="457200" eaLnBrk="1" latinLnBrk="0" hangingPunct="1" rtl="false">
      <a:defRPr sz="1800" kern="1200">
        <a:solidFill>
          <a:schemeClr val="tx1"/>
        </a:solidFill>
        <a:latin typeface="+mn-lt"/>
        <a:ea typeface="+mn-ea"/>
        <a:cs typeface="+mn-cs"/>
      </a:defRPr>
    </a:lvl5pPr>
    <a:lvl6pPr algn="l" marL="2286000" defTabSz="457200" eaLnBrk="1" latinLnBrk="0" hangingPunct="1" rtl="false">
      <a:defRPr sz="1800" kern="1200">
        <a:solidFill>
          <a:schemeClr val="tx1"/>
        </a:solidFill>
        <a:latin typeface="+mn-lt"/>
        <a:ea typeface="+mn-ea"/>
        <a:cs typeface="+mn-cs"/>
      </a:defRPr>
    </a:lvl6pPr>
    <a:lvl7pPr algn="l" marL="2743200" defTabSz="457200" eaLnBrk="1" latinLnBrk="0" hangingPunct="1" rtl="false">
      <a:defRPr sz="1800" kern="1200">
        <a:solidFill>
          <a:schemeClr val="tx1"/>
        </a:solidFill>
        <a:latin typeface="+mn-lt"/>
        <a:ea typeface="+mn-ea"/>
        <a:cs typeface="+mn-cs"/>
      </a:defRPr>
    </a:lvl7pPr>
    <a:lvl8pPr algn="l" marL="3200400" defTabSz="457200" eaLnBrk="1" latinLnBrk="0" hangingPunct="1" rtl="false">
      <a:defRPr sz="1800" kern="1200">
        <a:solidFill>
          <a:schemeClr val="tx1"/>
        </a:solidFill>
        <a:latin typeface="+mn-lt"/>
        <a:ea typeface="+mn-ea"/>
        <a:cs typeface="+mn-cs"/>
      </a:defRPr>
    </a:lvl8pPr>
    <a:lvl9pPr algn="l" marL="3657600" defTabSz="457200" eaLnBrk="1" latinLnBrk="0" hangingPunct="1" rtl="false">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4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theme" Target="theme/theme1.xml" /><Relationship Id="rId12" Type="http://schemas.openxmlformats.org/officeDocument/2006/relationships/viewProps" Target="viewProps.xml" /><Relationship Id="rId1" Type="http://schemas.openxmlformats.org/officeDocument/2006/relationships/slideMaster" Target="slideMasters/slideMaster1.xml" /><Relationship Id="rId11" Type="http://schemas.openxmlformats.org/officeDocument/2006/relationships/presProps" Target="presProps.xml" /><Relationship Id="rId14" Type="http://schemas.openxmlformats.org/officeDocument/2006/relationships/tableStyles" Target="tableStyles.xml" /><Relationship Id="rId2" Type="http://schemas.openxmlformats.org/officeDocument/2006/relationships/slide" Target="slides/slide1.xml" /><Relationship Id="rId4" Type="http://schemas.openxmlformats.org/officeDocument/2006/relationships/slide" Target="slides/slide3.xml" /><Relationship Id="rId10" Type="http://schemas.openxmlformats.org/officeDocument/2006/relationships/slide" Target="slides/slide9.xml" /><Relationship Id="rId3" Type="http://schemas.openxmlformats.org/officeDocument/2006/relationships/slide" Target="slides/slide2.xml" /><Relationship Id="rId9" Type="http://schemas.openxmlformats.org/officeDocument/2006/relationships/slide" Target="slides/slide8.xml" /><Relationship Id="rId6" Type="http://schemas.openxmlformats.org/officeDocument/2006/relationships/slide" Target="slides/slide5.xml" /><Relationship Id="rId5" Type="http://schemas.openxmlformats.org/officeDocument/2006/relationships/slide" Target="slides/slide4.xml" /><Relationship Id="rId8" Type="http://schemas.openxmlformats.org/officeDocument/2006/relationships/slide" Target="slides/slide7.xml" /><Relationship Id="rId7" Type="http://schemas.openxmlformats.org/officeDocument/2006/relationships/slide" Target="slides/slide6.xml" /><Relationship Id="rId15" Type="http://schemas.openxmlformats.org/officeDocument/2006/relationships/font" Target="fonts/WPS_Specail_1.fntdata" /></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5402FF-2372-4F1A-B14E-F7D474A6DB25}" type="doc">
      <dgm:prSet loTypeId="urn:microsoft.com/office/officeart/2009/layout/CircleArrowProcess" loCatId="cycle" qsTypeId="urn:microsoft.com/office/officeart/2005/8/quickstyle/simple1" qsCatId="simple" csTypeId="urn:microsoft.com/office/officeart/2005/8/colors/colorful1" csCatId="colorful" phldr="1"/>
      <dgm:spPr/>
      <dgm:t>
        <a:bodyPr/>
        <a:lstStyle/>
        <a:p>
          <a:endParaRPr lang="es-MX"/>
        </a:p>
      </dgm:t>
    </dgm:pt>
    <dgm:pt modelId="{D11A2DD9-0FDC-4812-B865-F93C46CC4FB1}">
      <dgm:prSet phldrT="[Texto]"/>
      <dgm:spPr/>
      <dgm:t>
        <a:bodyPr/>
        <a:lstStyle/>
        <a:p>
          <a:r>
            <a:rPr lang="es-MX" dirty="0" smtClean="0"/>
            <a:t>Profesor</a:t>
          </a:r>
        </a:p>
        <a:p>
          <a:r>
            <a:rPr lang="es-MX" dirty="0" smtClean="0"/>
            <a:t>(Inmigrante Digital) </a:t>
          </a:r>
          <a:endParaRPr lang="es-MX" dirty="0"/>
        </a:p>
      </dgm:t>
    </dgm:pt>
    <dgm:pt modelId="{175403C5-5A3F-4B70-B33C-FB89674D379B}" type="parTrans" cxnId="{65676BD2-FF38-41B3-B2FA-4105CB536088}">
      <dgm:prSet/>
      <dgm:spPr/>
      <dgm:t>
        <a:bodyPr/>
        <a:lstStyle/>
        <a:p>
          <a:endParaRPr lang="es-MX"/>
        </a:p>
      </dgm:t>
    </dgm:pt>
    <dgm:pt modelId="{31A3C0A2-F667-4FB3-8FB8-B042CE017839}" type="sibTrans" cxnId="{65676BD2-FF38-41B3-B2FA-4105CB536088}">
      <dgm:prSet/>
      <dgm:spPr/>
      <dgm:t>
        <a:bodyPr/>
        <a:lstStyle/>
        <a:p>
          <a:endParaRPr lang="es-MX"/>
        </a:p>
      </dgm:t>
    </dgm:pt>
    <dgm:pt modelId="{CD8DC99F-ACA7-460D-A613-903E51515344}">
      <dgm:prSet phldrT="[Texto]"/>
      <dgm:spPr/>
      <dgm:t>
        <a:bodyPr/>
        <a:lstStyle/>
        <a:p>
          <a:r>
            <a:rPr lang="es-MX" dirty="0" smtClean="0"/>
            <a:t>Brecha Digital</a:t>
          </a:r>
          <a:endParaRPr lang="es-MX" dirty="0"/>
        </a:p>
      </dgm:t>
    </dgm:pt>
    <dgm:pt modelId="{67D744A6-E7B7-4E52-A86D-EA3D5BA2F2CE}" type="parTrans" cxnId="{6FB444EE-E590-41E3-AFD2-B1B13ACBBFF7}">
      <dgm:prSet/>
      <dgm:spPr/>
      <dgm:t>
        <a:bodyPr/>
        <a:lstStyle/>
        <a:p>
          <a:endParaRPr lang="es-MX"/>
        </a:p>
      </dgm:t>
    </dgm:pt>
    <dgm:pt modelId="{1037A68A-3DE8-4967-85CA-0AC8BEBCF64F}" type="sibTrans" cxnId="{6FB444EE-E590-41E3-AFD2-B1B13ACBBFF7}">
      <dgm:prSet/>
      <dgm:spPr/>
      <dgm:t>
        <a:bodyPr/>
        <a:lstStyle/>
        <a:p>
          <a:endParaRPr lang="es-MX"/>
        </a:p>
      </dgm:t>
    </dgm:pt>
    <dgm:pt modelId="{BA380A28-CEC7-4652-B06D-E14525F1E6DF}">
      <dgm:prSet phldrT="[Texto]"/>
      <dgm:spPr/>
      <dgm:t>
        <a:bodyPr/>
        <a:lstStyle/>
        <a:p>
          <a:r>
            <a:rPr lang="es-MX" dirty="0" smtClean="0"/>
            <a:t>Alumnos</a:t>
          </a:r>
        </a:p>
        <a:p>
          <a:r>
            <a:rPr lang="es-MX" dirty="0" smtClean="0"/>
            <a:t>(Nativo Digital)</a:t>
          </a:r>
          <a:endParaRPr lang="es-MX" dirty="0"/>
        </a:p>
      </dgm:t>
    </dgm:pt>
    <dgm:pt modelId="{F3D478E7-8C16-47FA-86EE-F3C81BC933E5}" type="parTrans" cxnId="{316F877F-DA2C-43C4-9CB9-025E83846562}">
      <dgm:prSet/>
      <dgm:spPr/>
      <dgm:t>
        <a:bodyPr/>
        <a:lstStyle/>
        <a:p>
          <a:endParaRPr lang="es-MX"/>
        </a:p>
      </dgm:t>
    </dgm:pt>
    <dgm:pt modelId="{68704BD0-C513-4C34-ABBB-A081E9FDBE79}" type="sibTrans" cxnId="{316F877F-DA2C-43C4-9CB9-025E83846562}">
      <dgm:prSet/>
      <dgm:spPr/>
      <dgm:t>
        <a:bodyPr/>
        <a:lstStyle/>
        <a:p>
          <a:endParaRPr lang="es-MX"/>
        </a:p>
      </dgm:t>
    </dgm:pt>
    <dgm:pt modelId="{CF1B350C-821E-43E2-826E-D3C58DCFD188}" type="pres">
      <dgm:prSet presAssocID="{585402FF-2372-4F1A-B14E-F7D474A6DB25}" presName="Name0" presStyleCnt="0">
        <dgm:presLayoutVars>
          <dgm:chMax val="7"/>
          <dgm:chPref val="7"/>
          <dgm:dir/>
          <dgm:animLvl val="lvl"/>
        </dgm:presLayoutVars>
      </dgm:prSet>
      <dgm:spPr/>
      <dgm:t>
        <a:bodyPr/>
        <a:lstStyle/>
        <a:p>
          <a:endParaRPr lang="es-MX"/>
        </a:p>
      </dgm:t>
    </dgm:pt>
    <dgm:pt modelId="{C307CA52-C416-45DB-BBD9-D8A201AFFBBF}" type="pres">
      <dgm:prSet presAssocID="{D11A2DD9-0FDC-4812-B865-F93C46CC4FB1}" presName="Accent1" presStyleCnt="0"/>
      <dgm:spPr/>
    </dgm:pt>
    <dgm:pt modelId="{318C5359-0412-4A17-A313-1B541A5184FA}" type="pres">
      <dgm:prSet presAssocID="{D11A2DD9-0FDC-4812-B865-F93C46CC4FB1}" presName="Accent" presStyleLbl="node1" presStyleIdx="0" presStyleCnt="3"/>
      <dgm:spPr/>
    </dgm:pt>
    <dgm:pt modelId="{28D09782-CC15-4514-A960-16D0265A4595}" type="pres">
      <dgm:prSet presAssocID="{D11A2DD9-0FDC-4812-B865-F93C46CC4FB1}" presName="Parent1" presStyleLbl="revTx" presStyleIdx="0" presStyleCnt="3">
        <dgm:presLayoutVars>
          <dgm:chMax val="1"/>
          <dgm:chPref val="1"/>
          <dgm:bulletEnabled val="1"/>
        </dgm:presLayoutVars>
      </dgm:prSet>
      <dgm:spPr/>
      <dgm:t>
        <a:bodyPr/>
        <a:lstStyle/>
        <a:p>
          <a:endParaRPr lang="es-MX"/>
        </a:p>
      </dgm:t>
    </dgm:pt>
    <dgm:pt modelId="{CEDDFB06-B0A4-4894-95C6-F344A89EC3B9}" type="pres">
      <dgm:prSet presAssocID="{CD8DC99F-ACA7-460D-A613-903E51515344}" presName="Accent2" presStyleCnt="0"/>
      <dgm:spPr/>
    </dgm:pt>
    <dgm:pt modelId="{2719EFB1-7FFB-4A56-A7D3-C1D847E07C34}" type="pres">
      <dgm:prSet presAssocID="{CD8DC99F-ACA7-460D-A613-903E51515344}" presName="Accent" presStyleLbl="node1" presStyleIdx="1" presStyleCnt="3"/>
      <dgm:spPr/>
    </dgm:pt>
    <dgm:pt modelId="{D943884B-66F6-4945-A3FC-FA5A6B6068F2}" type="pres">
      <dgm:prSet presAssocID="{CD8DC99F-ACA7-460D-A613-903E51515344}" presName="Parent2" presStyleLbl="revTx" presStyleIdx="1" presStyleCnt="3">
        <dgm:presLayoutVars>
          <dgm:chMax val="1"/>
          <dgm:chPref val="1"/>
          <dgm:bulletEnabled val="1"/>
        </dgm:presLayoutVars>
      </dgm:prSet>
      <dgm:spPr/>
      <dgm:t>
        <a:bodyPr/>
        <a:lstStyle/>
        <a:p>
          <a:endParaRPr lang="es-MX"/>
        </a:p>
      </dgm:t>
    </dgm:pt>
    <dgm:pt modelId="{B7171D39-BEF2-44A4-9895-A37620032FCC}" type="pres">
      <dgm:prSet presAssocID="{BA380A28-CEC7-4652-B06D-E14525F1E6DF}" presName="Accent3" presStyleCnt="0"/>
      <dgm:spPr/>
    </dgm:pt>
    <dgm:pt modelId="{3F6CC928-9B59-4604-B886-1492845BF605}" type="pres">
      <dgm:prSet presAssocID="{BA380A28-CEC7-4652-B06D-E14525F1E6DF}" presName="Accent" presStyleLbl="node1" presStyleIdx="2" presStyleCnt="3"/>
      <dgm:spPr/>
    </dgm:pt>
    <dgm:pt modelId="{5CEBFB27-6B24-4BA0-8F90-B2AE85674ECB}" type="pres">
      <dgm:prSet presAssocID="{BA380A28-CEC7-4652-B06D-E14525F1E6DF}" presName="Parent3" presStyleLbl="revTx" presStyleIdx="2" presStyleCnt="3">
        <dgm:presLayoutVars>
          <dgm:chMax val="1"/>
          <dgm:chPref val="1"/>
          <dgm:bulletEnabled val="1"/>
        </dgm:presLayoutVars>
      </dgm:prSet>
      <dgm:spPr/>
      <dgm:t>
        <a:bodyPr/>
        <a:lstStyle/>
        <a:p>
          <a:endParaRPr lang="es-MX"/>
        </a:p>
      </dgm:t>
    </dgm:pt>
  </dgm:ptLst>
  <dgm:cxnLst>
    <dgm:cxn modelId="{1BAF94EA-99EE-41BD-9310-599881A93FEB}" type="presOf" srcId="{CD8DC99F-ACA7-460D-A613-903E51515344}" destId="{D943884B-66F6-4945-A3FC-FA5A6B6068F2}" srcOrd="0" destOrd="0" presId="urn:microsoft.com/office/officeart/2009/layout/CircleArrowProcess"/>
    <dgm:cxn modelId="{6FB444EE-E590-41E3-AFD2-B1B13ACBBFF7}" srcId="{585402FF-2372-4F1A-B14E-F7D474A6DB25}" destId="{CD8DC99F-ACA7-460D-A613-903E51515344}" srcOrd="1" destOrd="0" parTransId="{67D744A6-E7B7-4E52-A86D-EA3D5BA2F2CE}" sibTransId="{1037A68A-3DE8-4967-85CA-0AC8BEBCF64F}"/>
    <dgm:cxn modelId="{7D996906-A322-4C7C-9BC2-6FEBD40C4882}" type="presOf" srcId="{BA380A28-CEC7-4652-B06D-E14525F1E6DF}" destId="{5CEBFB27-6B24-4BA0-8F90-B2AE85674ECB}" srcOrd="0" destOrd="0" presId="urn:microsoft.com/office/officeart/2009/layout/CircleArrowProcess"/>
    <dgm:cxn modelId="{65676BD2-FF38-41B3-B2FA-4105CB536088}" srcId="{585402FF-2372-4F1A-B14E-F7D474A6DB25}" destId="{D11A2DD9-0FDC-4812-B865-F93C46CC4FB1}" srcOrd="0" destOrd="0" parTransId="{175403C5-5A3F-4B70-B33C-FB89674D379B}" sibTransId="{31A3C0A2-F667-4FB3-8FB8-B042CE017839}"/>
    <dgm:cxn modelId="{316F877F-DA2C-43C4-9CB9-025E83846562}" srcId="{585402FF-2372-4F1A-B14E-F7D474A6DB25}" destId="{BA380A28-CEC7-4652-B06D-E14525F1E6DF}" srcOrd="2" destOrd="0" parTransId="{F3D478E7-8C16-47FA-86EE-F3C81BC933E5}" sibTransId="{68704BD0-C513-4C34-ABBB-A081E9FDBE79}"/>
    <dgm:cxn modelId="{1730739D-D8BD-47F0-AB27-A4F19C3C3255}" type="presOf" srcId="{D11A2DD9-0FDC-4812-B865-F93C46CC4FB1}" destId="{28D09782-CC15-4514-A960-16D0265A4595}" srcOrd="0" destOrd="0" presId="urn:microsoft.com/office/officeart/2009/layout/CircleArrowProcess"/>
    <dgm:cxn modelId="{01DA3D8D-E00F-4392-A7C6-2ABF28337FF0}" type="presOf" srcId="{585402FF-2372-4F1A-B14E-F7D474A6DB25}" destId="{CF1B350C-821E-43E2-826E-D3C58DCFD188}" srcOrd="0" destOrd="0" presId="urn:microsoft.com/office/officeart/2009/layout/CircleArrowProcess"/>
    <dgm:cxn modelId="{58B8E054-A5CC-4435-B6F1-25F90096CB72}" type="presParOf" srcId="{CF1B350C-821E-43E2-826E-D3C58DCFD188}" destId="{C307CA52-C416-45DB-BBD9-D8A201AFFBBF}" srcOrd="0" destOrd="0" presId="urn:microsoft.com/office/officeart/2009/layout/CircleArrowProcess"/>
    <dgm:cxn modelId="{A27582C7-319C-4411-A9D1-52369ABD1E3F}" type="presParOf" srcId="{C307CA52-C416-45DB-BBD9-D8A201AFFBBF}" destId="{318C5359-0412-4A17-A313-1B541A5184FA}" srcOrd="0" destOrd="0" presId="urn:microsoft.com/office/officeart/2009/layout/CircleArrowProcess"/>
    <dgm:cxn modelId="{1EBB5F1A-506E-4622-BEEE-D7189312EC0B}" type="presParOf" srcId="{CF1B350C-821E-43E2-826E-D3C58DCFD188}" destId="{28D09782-CC15-4514-A960-16D0265A4595}" srcOrd="1" destOrd="0" presId="urn:microsoft.com/office/officeart/2009/layout/CircleArrowProcess"/>
    <dgm:cxn modelId="{1D9559E7-82A3-40F6-AE6B-9E88C512FBC7}" type="presParOf" srcId="{CF1B350C-821E-43E2-826E-D3C58DCFD188}" destId="{CEDDFB06-B0A4-4894-95C6-F344A89EC3B9}" srcOrd="2" destOrd="0" presId="urn:microsoft.com/office/officeart/2009/layout/CircleArrowProcess"/>
    <dgm:cxn modelId="{C6812D50-0A09-4FC1-B212-C5160B940C24}" type="presParOf" srcId="{CEDDFB06-B0A4-4894-95C6-F344A89EC3B9}" destId="{2719EFB1-7FFB-4A56-A7D3-C1D847E07C34}" srcOrd="0" destOrd="0" presId="urn:microsoft.com/office/officeart/2009/layout/CircleArrowProcess"/>
    <dgm:cxn modelId="{8FE81B7D-3C73-436B-84A1-C8CA1B8D1205}" type="presParOf" srcId="{CF1B350C-821E-43E2-826E-D3C58DCFD188}" destId="{D943884B-66F6-4945-A3FC-FA5A6B6068F2}" srcOrd="3" destOrd="0" presId="urn:microsoft.com/office/officeart/2009/layout/CircleArrowProcess"/>
    <dgm:cxn modelId="{5DDE53D0-606E-4E1B-A7CE-40707F2787B3}" type="presParOf" srcId="{CF1B350C-821E-43E2-826E-D3C58DCFD188}" destId="{B7171D39-BEF2-44A4-9895-A37620032FCC}" srcOrd="4" destOrd="0" presId="urn:microsoft.com/office/officeart/2009/layout/CircleArrowProcess"/>
    <dgm:cxn modelId="{29238C49-776D-4A07-A641-614812454F88}" type="presParOf" srcId="{B7171D39-BEF2-44A4-9895-A37620032FCC}" destId="{3F6CC928-9B59-4604-B886-1492845BF605}" srcOrd="0" destOrd="0" presId="urn:microsoft.com/office/officeart/2009/layout/CircleArrowProcess"/>
    <dgm:cxn modelId="{30DB55CD-0C71-4917-A176-B08792D301CB}" type="presParOf" srcId="{CF1B350C-821E-43E2-826E-D3C58DCFD188}" destId="{5CEBFB27-6B24-4BA0-8F90-B2AE85674ECB}" srcOrd="5"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8C5359-0412-4A17-A313-1B541A5184FA}">
      <dsp:nvSpPr>
        <dsp:cNvPr id="0" name=""/>
        <dsp:cNvSpPr/>
      </dsp:nvSpPr>
      <dsp:spPr>
        <a:xfrm>
          <a:off x="3527697" y="0"/>
          <a:ext cx="2575279" cy="2575671"/>
        </a:xfrm>
        <a:prstGeom prst="circularArrow">
          <a:avLst>
            <a:gd name="adj1" fmla="val 10980"/>
            <a:gd name="adj2" fmla="val 1142322"/>
            <a:gd name="adj3" fmla="val 4500000"/>
            <a:gd name="adj4" fmla="val 10800000"/>
            <a:gd name="adj5" fmla="val 12500"/>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8D09782-CC15-4514-A960-16D0265A4595}">
      <dsp:nvSpPr>
        <dsp:cNvPr id="0" name=""/>
        <dsp:cNvSpPr/>
      </dsp:nvSpPr>
      <dsp:spPr>
        <a:xfrm>
          <a:off x="4096919" y="929895"/>
          <a:ext cx="1431033" cy="7153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MX" sz="1400" kern="1200" dirty="0" smtClean="0"/>
            <a:t>Profesor</a:t>
          </a:r>
        </a:p>
        <a:p>
          <a:pPr lvl="0" algn="ctr" defTabSz="622300">
            <a:lnSpc>
              <a:spcPct val="90000"/>
            </a:lnSpc>
            <a:spcBef>
              <a:spcPct val="0"/>
            </a:spcBef>
            <a:spcAft>
              <a:spcPct val="35000"/>
            </a:spcAft>
          </a:pPr>
          <a:r>
            <a:rPr lang="es-MX" sz="1400" kern="1200" dirty="0" smtClean="0"/>
            <a:t>(Inmigrante Digital) </a:t>
          </a:r>
          <a:endParaRPr lang="es-MX" sz="1400" kern="1200" dirty="0"/>
        </a:p>
      </dsp:txBody>
      <dsp:txXfrm>
        <a:off x="4096919" y="929895"/>
        <a:ext cx="1431033" cy="715345"/>
      </dsp:txXfrm>
    </dsp:sp>
    <dsp:sp modelId="{2719EFB1-7FFB-4A56-A7D3-C1D847E07C34}">
      <dsp:nvSpPr>
        <dsp:cNvPr id="0" name=""/>
        <dsp:cNvSpPr/>
      </dsp:nvSpPr>
      <dsp:spPr>
        <a:xfrm>
          <a:off x="2812423" y="1479914"/>
          <a:ext cx="2575279" cy="2575671"/>
        </a:xfrm>
        <a:prstGeom prst="leftCircularArrow">
          <a:avLst>
            <a:gd name="adj1" fmla="val 10980"/>
            <a:gd name="adj2" fmla="val 1142322"/>
            <a:gd name="adj3" fmla="val 6300000"/>
            <a:gd name="adj4" fmla="val 18900000"/>
            <a:gd name="adj5" fmla="val 12500"/>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43884B-66F6-4945-A3FC-FA5A6B6068F2}">
      <dsp:nvSpPr>
        <dsp:cNvPr id="0" name=""/>
        <dsp:cNvSpPr/>
      </dsp:nvSpPr>
      <dsp:spPr>
        <a:xfrm>
          <a:off x="3384546" y="2418369"/>
          <a:ext cx="1431033" cy="7153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MX" sz="1400" kern="1200" dirty="0" smtClean="0"/>
            <a:t>Brecha Digital</a:t>
          </a:r>
          <a:endParaRPr lang="es-MX" sz="1400" kern="1200" dirty="0"/>
        </a:p>
      </dsp:txBody>
      <dsp:txXfrm>
        <a:off x="3384546" y="2418369"/>
        <a:ext cx="1431033" cy="715345"/>
      </dsp:txXfrm>
    </dsp:sp>
    <dsp:sp modelId="{3F6CC928-9B59-4604-B886-1492845BF605}">
      <dsp:nvSpPr>
        <dsp:cNvPr id="0" name=""/>
        <dsp:cNvSpPr/>
      </dsp:nvSpPr>
      <dsp:spPr>
        <a:xfrm>
          <a:off x="3710989" y="3136925"/>
          <a:ext cx="2212563" cy="2213450"/>
        </a:xfrm>
        <a:prstGeom prst="blockArc">
          <a:avLst>
            <a:gd name="adj1" fmla="val 13500000"/>
            <a:gd name="adj2" fmla="val 10800000"/>
            <a:gd name="adj3" fmla="val 12740"/>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CEBFB27-6B24-4BA0-8F90-B2AE85674ECB}">
      <dsp:nvSpPr>
        <dsp:cNvPr id="0" name=""/>
        <dsp:cNvSpPr/>
      </dsp:nvSpPr>
      <dsp:spPr>
        <a:xfrm>
          <a:off x="4100304" y="3908984"/>
          <a:ext cx="1431033" cy="7153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MX" sz="1400" kern="1200" dirty="0" smtClean="0"/>
            <a:t>Alumnos</a:t>
          </a:r>
        </a:p>
        <a:p>
          <a:pPr lvl="0" algn="ctr" defTabSz="622300">
            <a:lnSpc>
              <a:spcPct val="90000"/>
            </a:lnSpc>
            <a:spcBef>
              <a:spcPct val="0"/>
            </a:spcBef>
            <a:spcAft>
              <a:spcPct val="35000"/>
            </a:spcAft>
          </a:pPr>
          <a:r>
            <a:rPr lang="es-MX" sz="1400" kern="1200" dirty="0" smtClean="0"/>
            <a:t>(Nativo Digital)</a:t>
          </a:r>
          <a:endParaRPr lang="es-MX" sz="1400" kern="1200" dirty="0"/>
        </a:p>
      </dsp:txBody>
      <dsp:txXfrm>
        <a:off x="4100304" y="3908984"/>
        <a:ext cx="1431033" cy="715345"/>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11/26/2014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11/26/2014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11/26/2014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11/26/2014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11/26/2014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11/26/2014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11/26/2014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11/26/2014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11/26/2014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hyperlink" Target="http://www.luismaram.com/2013/08/15/3-reflexiones-sobre-segmentacion-y-como-definir-tu-mercado-meta/" TargetMode="External"/><Relationship Id="rId2" Type="http://schemas.openxmlformats.org/officeDocument/2006/relationships/hyperlink" Target="http://www.luismaram.com/2013/03/21/esta-el-crowdsourcing-matando-al-diseno-grafico/"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smtClean="0"/>
              <a:t>Aplicación de las </a:t>
            </a:r>
            <a:r>
              <a:rPr lang="es-MX" dirty="0" err="1" smtClean="0"/>
              <a:t>TAC´S</a:t>
            </a:r>
            <a:endParaRPr lang="es-MX" dirty="0"/>
          </a:p>
        </p:txBody>
      </p:sp>
      <p:sp>
        <p:nvSpPr>
          <p:cNvPr id="3" name="Subtítulo 2"/>
          <p:cNvSpPr>
            <a:spLocks noGrp="1"/>
          </p:cNvSpPr>
          <p:nvPr>
            <p:ph type="subTitle" idx="1"/>
          </p:nvPr>
        </p:nvSpPr>
        <p:spPr/>
        <p:txBody>
          <a:bodyPr>
            <a:normAutofit fontScale="85000" lnSpcReduction="10000"/>
          </a:bodyPr>
          <a:lstStyle/>
          <a:p>
            <a:r>
              <a:rPr lang="es-MX" dirty="0" smtClean="0"/>
              <a:t>En las clases de Ciencias Naturales en una Escuela Multigrado.</a:t>
            </a:r>
          </a:p>
          <a:p>
            <a:endParaRPr lang="es-MX" dirty="0"/>
          </a:p>
          <a:p>
            <a:r>
              <a:rPr lang="es-MX" dirty="0" smtClean="0"/>
              <a:t>														</a:t>
            </a:r>
            <a:r>
              <a:rPr lang="es-MX" dirty="0" err="1" smtClean="0"/>
              <a:t>Profr</a:t>
            </a:r>
            <a:r>
              <a:rPr lang="es-MX" dirty="0" smtClean="0"/>
              <a:t>. Abdiel Tepal Rivera</a:t>
            </a:r>
            <a:endParaRPr lang="es-MX" dirty="0"/>
          </a:p>
        </p:txBody>
      </p:sp>
    </p:spTree>
    <p:extLst>
      <p:ext uri="{BB962C8B-B14F-4D97-AF65-F5344CB8AC3E}">
        <p14:creationId xmlns:p14="http://schemas.microsoft.com/office/powerpoint/2010/main" val="23663565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Antecedentes</a:t>
            </a:r>
            <a:endParaRPr lang="es-MX" dirty="0"/>
          </a:p>
        </p:txBody>
      </p:sp>
      <p:sp>
        <p:nvSpPr>
          <p:cNvPr id="3" name="Marcador de contenido 2"/>
          <p:cNvSpPr>
            <a:spLocks noGrp="1"/>
          </p:cNvSpPr>
          <p:nvPr>
            <p:ph idx="1"/>
          </p:nvPr>
        </p:nvSpPr>
        <p:spPr/>
        <p:txBody>
          <a:bodyPr/>
          <a:lstStyle/>
          <a:p>
            <a:r>
              <a:rPr lang="es-MX" dirty="0" smtClean="0"/>
              <a:t> 14 años de servicio, 4 de ellos en escuela multigrado atendiendo 4-6 grado.</a:t>
            </a:r>
          </a:p>
          <a:p>
            <a:r>
              <a:rPr lang="es-MX" dirty="0" smtClean="0"/>
              <a:t>Zona marginada y de bajo nivel de desarrollo.</a:t>
            </a:r>
          </a:p>
          <a:p>
            <a:r>
              <a:rPr lang="es-MX" dirty="0" smtClean="0"/>
              <a:t>34 alumnos actualmente</a:t>
            </a:r>
          </a:p>
          <a:p>
            <a:r>
              <a:rPr lang="es-MX" dirty="0" smtClean="0"/>
              <a:t>17 de ellos equipados con equipo multimedia ( programas piloto MX gobierno federal)</a:t>
            </a:r>
          </a:p>
          <a:p>
            <a:r>
              <a:rPr lang="es-MX" dirty="0" smtClean="0"/>
              <a:t>Aula equipada en el presente ciclo escolar con proyector y red interna</a:t>
            </a:r>
            <a:endParaRPr lang="es-MX" dirty="0"/>
          </a:p>
        </p:txBody>
      </p:sp>
    </p:spTree>
    <p:extLst>
      <p:ext uri="{BB962C8B-B14F-4D97-AF65-F5344CB8AC3E}">
        <p14:creationId xmlns:p14="http://schemas.microsoft.com/office/powerpoint/2010/main" val="10148520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TIC´S</a:t>
            </a:r>
            <a:endParaRPr lang="es-MX" dirty="0"/>
          </a:p>
        </p:txBody>
      </p:sp>
      <p:sp>
        <p:nvSpPr>
          <p:cNvPr id="3" name="Marcador de contenido 2"/>
          <p:cNvSpPr>
            <a:spLocks noGrp="1"/>
          </p:cNvSpPr>
          <p:nvPr>
            <p:ph idx="1"/>
          </p:nvPr>
        </p:nvSpPr>
        <p:spPr>
          <a:xfrm>
            <a:off x="2592925" y="1403684"/>
            <a:ext cx="8915400" cy="5061284"/>
          </a:xfrm>
        </p:spPr>
        <p:txBody>
          <a:bodyPr>
            <a:normAutofit/>
          </a:bodyPr>
          <a:lstStyle/>
          <a:p>
            <a:r>
              <a:rPr lang="es-MX" dirty="0" smtClean="0"/>
              <a:t>Tecnologías de la Información y Comunicación: </a:t>
            </a:r>
            <a:r>
              <a:rPr lang="es-MX" i="1" dirty="0" smtClean="0"/>
              <a:t>son todos aquellos dispositivos (PC, Móvil, Tablet, Televisión, Radio), medios(Internet, Intranet, P2P, bluetooth)o formas (buscadores web, sistemas operativos, nube) que permiten el acceso a la información y facilitan la comunicación.</a:t>
            </a:r>
          </a:p>
          <a:p>
            <a:r>
              <a:rPr lang="es-MX" i="1" dirty="0" smtClean="0"/>
              <a:t>Su accesibilidad va en aumento, debido a la reducción de costos que permite una mayor diversidad tanto de proveedores como de opciones de hardware.</a:t>
            </a:r>
          </a:p>
          <a:p>
            <a:r>
              <a:rPr lang="es-MX" i="1" dirty="0" smtClean="0"/>
              <a:t>Están presentes en todos los ámbitos de la sociedad: agricultura, industria, negocios, ocio, militar; pero lamentablemente en educación solo a partir de la educación secundaria.</a:t>
            </a:r>
          </a:p>
          <a:p>
            <a:r>
              <a:rPr lang="es-MX" dirty="0"/>
              <a:t>Antes la información estaba concentrada, la transmitía la familia, los maestros, los libros. La escuela y la universidad eran los ámbitos que concentraban el conocimiento.</a:t>
            </a:r>
            <a:endParaRPr lang="es-MX" i="1" dirty="0"/>
          </a:p>
        </p:txBody>
      </p:sp>
    </p:spTree>
    <p:extLst>
      <p:ext uri="{BB962C8B-B14F-4D97-AF65-F5344CB8AC3E}">
        <p14:creationId xmlns:p14="http://schemas.microsoft.com/office/powerpoint/2010/main" val="10535691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err="1" smtClean="0"/>
              <a:t>TAC´S</a:t>
            </a:r>
            <a:endParaRPr lang="es-MX" dirty="0"/>
          </a:p>
        </p:txBody>
      </p:sp>
      <p:sp>
        <p:nvSpPr>
          <p:cNvPr id="3" name="Marcador de contenido 2"/>
          <p:cNvSpPr>
            <a:spLocks noGrp="1"/>
          </p:cNvSpPr>
          <p:nvPr>
            <p:ph idx="1"/>
          </p:nvPr>
        </p:nvSpPr>
        <p:spPr/>
        <p:txBody>
          <a:bodyPr/>
          <a:lstStyle/>
          <a:p>
            <a:r>
              <a:rPr lang="es-MX" dirty="0" smtClean="0"/>
              <a:t>Las TIC´s nos han generado una nueva necesidad: </a:t>
            </a:r>
            <a:r>
              <a:rPr lang="es-MX" b="1" dirty="0" smtClean="0">
                <a:solidFill>
                  <a:srgbClr val="FF0000"/>
                </a:solidFill>
              </a:rPr>
              <a:t>Alfabetización digital</a:t>
            </a:r>
          </a:p>
          <a:p>
            <a:r>
              <a:rPr lang="es-MX" dirty="0" smtClean="0"/>
              <a:t>Cuando las TIC´s se utilizan para mejorar los proceso educativos en la “enseñanza-aprendizaje” se están generando </a:t>
            </a:r>
            <a:r>
              <a:rPr lang="es-MX" dirty="0" err="1" smtClean="0"/>
              <a:t>TAC´s</a:t>
            </a:r>
            <a:endParaRPr lang="es-MX" dirty="0" smtClean="0"/>
          </a:p>
          <a:p>
            <a:r>
              <a:rPr lang="es-MX" dirty="0" smtClean="0"/>
              <a:t>Transformar la información en conocimiento</a:t>
            </a:r>
          </a:p>
          <a:p>
            <a:r>
              <a:rPr lang="es-MX" dirty="0"/>
              <a:t>Para Prensky, los jóvenes de hoy no pueden aprender como los jóvenes de ayer, porque son diferentes sus </a:t>
            </a:r>
            <a:r>
              <a:rPr lang="es-MX" dirty="0" smtClean="0"/>
              <a:t>cerebros </a:t>
            </a:r>
            <a:r>
              <a:rPr lang="es-MX" dirty="0"/>
              <a:t>y su cultura. La escuela tradicional debe incorporar formatos educativos basados en el ocio y el </a:t>
            </a:r>
            <a:r>
              <a:rPr lang="es-MX" dirty="0" smtClean="0"/>
              <a:t>entretenimiento</a:t>
            </a:r>
            <a:r>
              <a:rPr lang="es-MX" dirty="0"/>
              <a:t>.</a:t>
            </a:r>
            <a:endParaRPr lang="es-MX" dirty="0" smtClean="0"/>
          </a:p>
          <a:p>
            <a:endParaRPr lang="es-MX" dirty="0"/>
          </a:p>
        </p:txBody>
      </p:sp>
    </p:spTree>
    <p:extLst>
      <p:ext uri="{BB962C8B-B14F-4D97-AF65-F5344CB8AC3E}">
        <p14:creationId xmlns:p14="http://schemas.microsoft.com/office/powerpoint/2010/main" val="9453618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2649582712"/>
              </p:ext>
            </p:extLst>
          </p:nvPr>
        </p:nvGraphicFramePr>
        <p:xfrm>
          <a:off x="2589213" y="561474"/>
          <a:ext cx="8915400" cy="53503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791797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r>
              <a:rPr lang="es-MX" dirty="0"/>
              <a:t>Hoy, sin embargo estamos encontrándonos diferentes clases de segregación. Para empezar, la educación. Hoy, la principal distancia que está separando a muchos profesionales de otros son sus habilidades. Pensemos en un diseñador; si tu talento no es excepcional y único, estás ya compitiendo con otros miles de diseñadores… de tu ciudad o de cualquier ciudad del mundo, gracias a internet, al </a:t>
            </a:r>
            <a:r>
              <a:rPr lang="es-MX" u="sng" dirty="0" err="1">
                <a:hlinkClick r:id="rId2"/>
              </a:rPr>
              <a:t>crowdsourcing</a:t>
            </a:r>
            <a:r>
              <a:rPr lang="es-MX" dirty="0"/>
              <a:t> y a la globalización. El fenómeno se </a:t>
            </a:r>
            <a:r>
              <a:rPr lang="es-MX" dirty="0" err="1"/>
              <a:t>traspola</a:t>
            </a:r>
            <a:r>
              <a:rPr lang="es-MX" dirty="0"/>
              <a:t> a países, aquellos con mejor educación, sobresalen en la economía mundial, los otros se están quedando rezagados</a:t>
            </a:r>
            <a:r>
              <a:rPr lang="es-MX" dirty="0" smtClean="0"/>
              <a:t>.</a:t>
            </a:r>
          </a:p>
          <a:p>
            <a:endParaRPr lang="es-MX" dirty="0"/>
          </a:p>
          <a:p>
            <a:pPr marL="0" indent="0">
              <a:buNone/>
            </a:pPr>
            <a:r>
              <a:rPr lang="es-MX" dirty="0"/>
              <a:t>Fuente: </a:t>
            </a:r>
            <a:r>
              <a:rPr lang="es-MX" i="1" u="sng" dirty="0">
                <a:solidFill>
                  <a:schemeClr val="accent2"/>
                </a:solidFill>
                <a:hlinkClick r:id="rId3"/>
              </a:rPr>
              <a:t>http://www.luismaram.com/2013/08/15/3-reflexiones-sobre-segmentacion-y-como-definir-tu-mercado-meta/</a:t>
            </a:r>
            <a:endParaRPr lang="es-MX" i="1" u="sng" dirty="0">
              <a:solidFill>
                <a:schemeClr val="accent2"/>
              </a:solidFill>
            </a:endParaRPr>
          </a:p>
        </p:txBody>
      </p:sp>
    </p:spTree>
    <p:extLst>
      <p:ext uri="{BB962C8B-B14F-4D97-AF65-F5344CB8AC3E}">
        <p14:creationId xmlns:p14="http://schemas.microsoft.com/office/powerpoint/2010/main" val="41164946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xmlns:dsp="http://schemas.microsoft.com/office/drawing/2008/diagram" xmlns:dgm="http://schemas.openxmlformats.org/drawingml/2006/diagram" xmlns:m="http://schemas.openxmlformats.org/officeDocument/2006/math">
  <p:cSld>
    <p:spTree>
      <p:nvGrpSpPr>
        <p:cNvPr id="1" name=""/>
        <p:cNvGrpSpPr/>
        <p:nvPr/>
      </p:nvGrpSpPr>
      <p:grpSpPr>
        <a:xfrm>
          <a:off x="0" y="0"/>
          <a:ext cx="0" cy="0"/>
          <a:chOff x="0" y="0"/>
          <a:chExt cy="0" cx="0"/>
        </a:xfrm>
      </p:grpSpPr>
      <p:sp>
        <p:nvSpPr>
          <p:cNvPr id="2" name="Título 1"/>
          <p:cNvSpPr>
            <a:spLocks noGrp="1"/>
          </p:cNvSpPr>
          <p:nvPr>
            <p:ph type="title"/>
          </p:nvPr>
        </p:nvSpPr>
        <p:spPr>
          <a:xfrm>
            <a:off x="2588439" y="619432"/>
            <a:ext cx="8916173" cy="1285568"/>
          </a:xfrm>
        </p:spPr>
        <p:txBody>
          <a:bodyPr/>
          <a:lstStyle/>
          <a:p>
            <a:endParaRPr lang="es-MX"/>
          </a:p>
        </p:txBody>
      </p:sp>
      <p:sp>
        <p:nvSpPr>
          <p:cNvPr id="3" name="Marcador de contenido 2"/>
          <p:cNvSpPr>
            <a:spLocks noGrp="1"/>
          </p:cNvSpPr>
          <p:nvPr>
            <p:ph idx="1"/>
          </p:nvPr>
        </p:nvSpPr>
        <p:spPr/>
        <p:txBody>
          <a:bodyPr/>
          <a:lstStyle/>
          <a:p>
            <a:r>
              <a:rPr lang="es-MX" dirty="0" smtClean="0" i="1"/>
              <a:t>Es más fácil a un docente desarrollar competencias para el uso adecuado de las TIC´s a que un experto en TIC´s desarrolle las competencias docentes.</a:t>
            </a:r>
            <a:endParaRPr lang="es-MX" dirty="0" i="1"/>
          </a:p>
        </p:txBody>
      </p:sp>
    </p:spTree>
    <p:extLst>
      <p:ext uri="{BB962C8B-B14F-4D97-AF65-F5344CB8AC3E}">
        <p14:creationId val="5186123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La Clase de Ciencias Naturales</a:t>
            </a:r>
            <a:endParaRPr lang="es-MX" dirty="0"/>
          </a:p>
        </p:txBody>
      </p:sp>
      <p:sp>
        <p:nvSpPr>
          <p:cNvPr id="3" name="Marcador de contenido 2"/>
          <p:cNvSpPr>
            <a:spLocks noGrp="1"/>
          </p:cNvSpPr>
          <p:nvPr>
            <p:ph idx="1"/>
          </p:nvPr>
        </p:nvSpPr>
        <p:spPr/>
        <p:txBody>
          <a:bodyPr>
            <a:normAutofit/>
          </a:bodyPr>
          <a:lstStyle/>
          <a:p>
            <a:r>
              <a:rPr lang="es-MX" dirty="0" smtClean="0"/>
              <a:t>Basándome en la idea de que el aprendizaje debe reducir esa brecha digital en la que sigue inmersa, mis clases de todas las asignaturas hacen uso de el equipo multimedia, así sea para la búsqueda de información en la web, procesamiento de textos, manejo de información, diseño de presentaciones y el uso de juegos y </a:t>
            </a:r>
            <a:r>
              <a:rPr lang="es-MX" dirty="0" err="1" smtClean="0"/>
              <a:t>apps</a:t>
            </a:r>
            <a:r>
              <a:rPr lang="es-MX" dirty="0" smtClean="0"/>
              <a:t> didácticas o con </a:t>
            </a:r>
            <a:r>
              <a:rPr lang="es-MX" smtClean="0"/>
              <a:t>fines tales.</a:t>
            </a:r>
            <a:endParaRPr lang="es-MX" dirty="0" smtClean="0"/>
          </a:p>
          <a:p>
            <a:r>
              <a:rPr lang="es-MX" dirty="0" smtClean="0"/>
              <a:t>Centro mis temas en una clase común (priorizando el tercer ciclo)</a:t>
            </a:r>
          </a:p>
          <a:p>
            <a:r>
              <a:rPr lang="es-MX" dirty="0" smtClean="0"/>
              <a:t>El tiempo destinado es 30-40% del total de la clase, </a:t>
            </a:r>
          </a:p>
          <a:p>
            <a:r>
              <a:rPr lang="es-MX" dirty="0" smtClean="0"/>
              <a:t>el resto se basa en el trabajo con los experimentos</a:t>
            </a:r>
          </a:p>
          <a:p>
            <a:r>
              <a:rPr lang="es-MX" dirty="0" smtClean="0"/>
              <a:t>Lectura del tema contenido en el libro de texto</a:t>
            </a:r>
          </a:p>
          <a:p>
            <a:r>
              <a:rPr lang="es-MX" dirty="0" smtClean="0"/>
              <a:t>Retroalimentación mediante lluvia de ideas, o exposiciones haciendo uso del aula multimedia.</a:t>
            </a:r>
            <a:endParaRPr lang="es-MX" dirty="0"/>
          </a:p>
        </p:txBody>
      </p:sp>
    </p:spTree>
    <p:extLst>
      <p:ext uri="{BB962C8B-B14F-4D97-AF65-F5344CB8AC3E}">
        <p14:creationId xmlns:p14="http://schemas.microsoft.com/office/powerpoint/2010/main" val="39216014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a:p>
        </p:txBody>
      </p:sp>
      <p:sp>
        <p:nvSpPr>
          <p:cNvPr id="3" name="Marcador de contenido 2"/>
          <p:cNvSpPr>
            <a:spLocks noGrp="1"/>
          </p:cNvSpPr>
          <p:nvPr>
            <p:ph idx="1"/>
          </p:nvPr>
        </p:nvSpPr>
        <p:spPr/>
        <p:txBody>
          <a:bodyPr/>
          <a:lstStyle/>
          <a:p>
            <a:r>
              <a:rPr lang="es-MX" dirty="0" smtClean="0"/>
              <a:t>Hago uso de youtube, buscador de google, Maps, Wikipedia, Apps del sistema operativo de móviles “Android”</a:t>
            </a:r>
          </a:p>
          <a:p>
            <a:r>
              <a:rPr lang="es-MX" dirty="0" smtClean="0"/>
              <a:t>Próximamente emplearemos el uso de las “</a:t>
            </a:r>
            <a:r>
              <a:rPr lang="es-MX" i="1" dirty="0" smtClean="0"/>
              <a:t>webquest”</a:t>
            </a:r>
            <a:r>
              <a:rPr lang="es-MX" dirty="0" smtClean="0"/>
              <a:t> </a:t>
            </a:r>
            <a:endParaRPr lang="es-MX" dirty="0" smtClean="0"/>
          </a:p>
          <a:p>
            <a:r>
              <a:rPr lang="es-MX" dirty="0" smtClean="0"/>
              <a:t>Hacemos uso de </a:t>
            </a:r>
            <a:r>
              <a:rPr lang="es-MX" dirty="0" err="1" smtClean="0"/>
              <a:t>apps</a:t>
            </a:r>
            <a:r>
              <a:rPr lang="es-MX" dirty="0" smtClean="0"/>
              <a:t> simuladores y 3D, del cuerpo humano</a:t>
            </a:r>
          </a:p>
          <a:p>
            <a:r>
              <a:rPr lang="es-MX" dirty="0" smtClean="0"/>
              <a:t>Mapas y atlas 3D</a:t>
            </a:r>
            <a:endParaRPr lang="es-MX" dirty="0" smtClean="0"/>
          </a:p>
          <a:p>
            <a:endParaRPr lang="es-MX" dirty="0"/>
          </a:p>
        </p:txBody>
      </p:sp>
    </p:spTree>
    <p:extLst>
      <p:ext uri="{BB962C8B-B14F-4D97-AF65-F5344CB8AC3E}">
        <p14:creationId xmlns:p14="http://schemas.microsoft.com/office/powerpoint/2010/main" val="4236235222"/>
      </p:ext>
    </p:extLst>
  </p:cSld>
  <p:clrMapOvr>
    <a:masterClrMapping/>
  </p:clrMapOvr>
  <p:timing>
    <p:tnLst>
      <p:par>
        <p:cTn id="1" dur="indefinite" restart="never" nodeType="tmRoot"/>
      </p:par>
    </p:tnLst>
  </p:timing>
</p:sld>
</file>

<file path=ppt/theme/theme1.xml><?xml version="1.0" encoding="utf-8"?>
<a:theme xmlns:a="http://schemas.openxmlformats.org/drawingml/2006/main" name="Espiral">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518</TotalTime>
  <Words>572</Words>
  <Application>Microsoft Office PowerPoint</Application>
  <PresentationFormat>Panorámica</PresentationFormat>
  <Paragraphs>40</Paragraphs>
  <Slides>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9</vt:i4>
      </vt:variant>
    </vt:vector>
  </HeadingPairs>
  <TitlesOfParts>
    <vt:vector size="13" baseType="lpstr">
      <vt:lpstr>Arial</vt:lpstr>
      <vt:lpstr>Century Gothic</vt:lpstr>
      <vt:lpstr>Wingdings 3</vt:lpstr>
      <vt:lpstr>Espiral</vt:lpstr>
      <vt:lpstr>Aplicación de las TAC´S</vt:lpstr>
      <vt:lpstr>Antecedentes</vt:lpstr>
      <vt:lpstr>TIC´S</vt:lpstr>
      <vt:lpstr>TAC´S</vt:lpstr>
      <vt:lpstr>Presentación de PowerPoint</vt:lpstr>
      <vt:lpstr>Presentación de PowerPoint</vt:lpstr>
      <vt:lpstr>Presentación de PowerPoint</vt:lpstr>
      <vt:lpstr>La Clase de Ciencias Naturales</vt:lpstr>
      <vt:lpstr>Presentación de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Aplicación de las TAC´S</dc:title>
  <dc:creator>abdiel tepal</dc:creator>
  <cp:lastModifiedBy>abdiel tepal</cp:lastModifiedBy>
  <cp:revision>31</cp:revision>
  <dcterms:created xsi:type="dcterms:W3CDTF">2014-11-26T05:19:13Z</dcterms:created>
  <dcterms:modified xsi:type="dcterms:W3CDTF">2014-11-26T22:28:34Z</dcterms:modified>
</cp:coreProperties>
</file>